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843" r:id="rId2"/>
  </p:sldMasterIdLst>
  <p:notesMasterIdLst>
    <p:notesMasterId r:id="rId21"/>
  </p:notesMasterIdLst>
  <p:handoutMasterIdLst>
    <p:handoutMasterId r:id="rId22"/>
  </p:handoutMasterIdLst>
  <p:sldIdLst>
    <p:sldId id="383" r:id="rId3"/>
    <p:sldId id="386" r:id="rId4"/>
    <p:sldId id="338" r:id="rId5"/>
    <p:sldId id="366" r:id="rId6"/>
    <p:sldId id="369" r:id="rId7"/>
    <p:sldId id="367" r:id="rId8"/>
    <p:sldId id="370" r:id="rId9"/>
    <p:sldId id="381" r:id="rId10"/>
    <p:sldId id="372" r:id="rId11"/>
    <p:sldId id="380" r:id="rId12"/>
    <p:sldId id="377" r:id="rId13"/>
    <p:sldId id="391" r:id="rId14"/>
    <p:sldId id="387" r:id="rId15"/>
    <p:sldId id="388" r:id="rId16"/>
    <p:sldId id="389" r:id="rId17"/>
    <p:sldId id="390" r:id="rId18"/>
    <p:sldId id="392" r:id="rId19"/>
    <p:sldId id="364" r:id="rId20"/>
  </p:sldIdLst>
  <p:sldSz cx="9144000" cy="6858000" type="screen4x3"/>
  <p:notesSz cx="9945688" cy="6858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00"/>
    <a:srgbClr val="008E40"/>
    <a:srgbClr val="996633"/>
    <a:srgbClr val="000000"/>
    <a:srgbClr val="FF3300"/>
    <a:srgbClr val="6633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2" autoAdjust="0"/>
    <p:restoredTop sz="94615" autoAdjust="0"/>
  </p:normalViewPr>
  <p:slideViewPr>
    <p:cSldViewPr>
      <p:cViewPr>
        <p:scale>
          <a:sx n="80" d="100"/>
          <a:sy n="80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685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890" y="0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685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373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685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Le budget 2010 du Ministère de l'Agriculture, de l'Elevage, de la Pêche et du Développement Rural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890" y="6515373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685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7BAA8886-CA4B-4FD8-8798-C57D438FBA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3685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890" y="0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685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092" y="3257687"/>
            <a:ext cx="7293505" cy="30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373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3685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890" y="6515373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685" eaLnBrk="0" hangingPunct="0">
              <a:defRPr sz="1200"/>
            </a:lvl1pPr>
          </a:lstStyle>
          <a:p>
            <a:pPr>
              <a:defRPr/>
            </a:pPr>
            <a:fld id="{50041C4E-7EB4-4100-8728-DAB5753A27C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41C4E-7EB4-4100-8728-DAB5753A27C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41C4E-7EB4-4100-8728-DAB5753A27C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5635890" y="6515373"/>
            <a:ext cx="4309798" cy="34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3" tIns="45532" rIns="91063" bIns="45532" anchor="b"/>
          <a:lstStyle/>
          <a:p>
            <a:pPr algn="r" defTabSz="917575" eaLnBrk="0" hangingPunct="0"/>
            <a:fld id="{F94F63A3-82A4-4B6A-8133-92EE01C71FAB}" type="slidenum">
              <a:rPr lang="fr-FR" sz="1200"/>
              <a:pPr algn="r" defTabSz="917575" eaLnBrk="0" hangingPunct="0"/>
              <a:t>18</a:t>
            </a:fld>
            <a:endParaRPr 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063" tIns="45532" rIns="91063" bIns="45532"/>
          <a:lstStyle/>
          <a:p>
            <a:pPr eaLnBrk="1" hangingPunct="1"/>
            <a:endParaRPr 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41C4E-7EB4-4100-8728-DAB5753A27C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0C45-3092-4D76-9069-98DCE4DB660B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0FEB-FFFA-4AA4-BBA7-DEFAAD79D4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E3D7-AE77-4DAF-B757-39D6081A0568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996D-2FDA-42D5-A65A-7CBDB24839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D815F-C55C-484A-82D6-271BF9651D22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2D791-341C-47CC-83BF-0F082099BB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18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1674C29-225E-423C-A6C2-7658EE039761}" type="datetime1">
              <a:rPr lang="fr-FR" smtClean="0"/>
              <a:t>12/janv.2012</a:t>
            </a:fld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80F656-D0BC-45A5-91C6-4B4A9345F7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4208-A121-42AD-B125-E4148CC24740}" type="datetime1">
              <a:rPr lang="fr-FR" smtClean="0"/>
              <a:t>12/janv.2012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9773-05B5-43A4-BAC7-DEF030031B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875F-16D2-4FFB-9B5D-81273E036AC8}" type="datetime1">
              <a:rPr lang="fr-FR" smtClean="0"/>
              <a:t>12/janv.2012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2ECD-96EE-4F62-93A8-5BABD86D1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69E0-2343-4CAB-BDC3-724E159F4B6C}" type="datetime1">
              <a:rPr lang="fr-FR" smtClean="0"/>
              <a:t>12/janv.2012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4028-CD86-4FD7-9EC1-773C0C0C04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7A4C-11DE-4018-B098-FE439C6FFED6}" type="datetime1">
              <a:rPr lang="fr-FR" smtClean="0"/>
              <a:t>12/janv.2012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CFBCF-26D6-452C-AD92-EDD70341F6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CCD8-4162-4915-95E5-F44075ACFDAD}" type="datetime1">
              <a:rPr lang="fr-FR" smtClean="0"/>
              <a:t>12/janv.2012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4C19-1C64-431E-99EA-562E24D66C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FCDA-49F4-49E7-ADA2-8D61320396E6}" type="datetime1">
              <a:rPr lang="fr-FR" smtClean="0"/>
              <a:t>12/janv.2012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CF88-70D9-4F29-BB2F-FB4E4185C2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61AC-325C-4EBE-B193-E3D3B90538B9}" type="datetime1">
              <a:rPr lang="fr-FR" smtClean="0"/>
              <a:t>12/janv.2012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4F58-9608-4EDF-BA23-BC4E736D4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51F7-A868-46FB-8E33-75A248E31BF6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F469-B194-40D6-8ED5-3EDD95CFE4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7D7C-C864-4B64-8691-0774629AC9E5}" type="datetime1">
              <a:rPr lang="fr-FR" smtClean="0"/>
              <a:t>12/janv.2012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B35A-D527-4400-9618-97106DF777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4158-DCEA-4562-AC3E-62F04BC0DF02}" type="datetime1">
              <a:rPr lang="fr-FR" smtClean="0"/>
              <a:t>12/janv.2012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F3B8-8CFD-4AFC-A2F0-135D35A855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BA21-004C-4F70-A716-D352825DBEC5}" type="datetime1">
              <a:rPr lang="fr-FR" smtClean="0"/>
              <a:t>12/janv.2012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D662-6418-4D9E-89C0-C68855FD49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2A1F-EED2-4FF3-8C7F-2B658C55F621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7BEF-F989-4EA6-A4BC-5937C03849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C177-0F39-4690-9320-7B3ED0F2372E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181D-A41B-4D14-9231-807E194133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CC28-2ED5-47E6-8BD1-39C8949D82A2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C6C3-9526-40D4-A60A-070FBF0B02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FD4C-E8ED-4C6F-802F-46DAD9973304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79C2-0084-4D36-9445-83B38399D0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89A4-2487-4F08-B653-19A998257153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55F8-B04B-4D88-B85F-EFB7014908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398C-3939-4677-87CA-3016033C2C23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6547-8017-436B-AD77-85B5739377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A058-8497-46FA-BBEF-814AA983EDF3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DF56-841F-4135-81E4-31FE70A92B3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4EE97BBC-2D51-4560-B4DD-C8206FEA7DA3}" type="datetime1">
              <a:rPr lang="fr-FR" smtClean="0"/>
              <a:t>12/janv.2012</a:t>
            </a:fld>
            <a:endParaRPr lang="fr-FR" dirty="0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4525" y="6267450"/>
            <a:ext cx="895350" cy="5143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55A5936-E72B-4D59-8582-547531CCB0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152400"/>
            <a:ext cx="9067800" cy="4191000"/>
            <a:chOff x="0" y="96"/>
            <a:chExt cx="5712" cy="2640"/>
          </a:xfrm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0" y="476"/>
              <a:ext cx="3696" cy="48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504" y="288"/>
              <a:ext cx="192" cy="19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5328" y="249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5472" y="2304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0" y="1440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336" y="177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248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720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488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3F69466-D850-4C08-9E52-4D5C7DAD0C0E}" type="datetime1">
              <a:rPr lang="fr-FR" smtClean="0"/>
              <a:t>12/janv.2012</a:t>
            </a:fld>
            <a:endParaRPr lang="fr-FR"/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3273679-537A-4BFD-A945-1706D5628E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43050"/>
            <a:ext cx="9144000" cy="492922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fr-FR" sz="3600" dirty="0" smtClean="0">
                <a:solidFill>
                  <a:srgbClr val="0000FF"/>
                </a:solidFill>
              </a:rPr>
              <a:t>Le projet de société 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>L’AVENIR EN CONFIANCE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>préconise la diversification de la base productive de notre économie en vue de faire du Gabon un pays émergent à l’horizon 2025  </a:t>
            </a:r>
            <a:endParaRPr lang="fr-FR" sz="2400" dirty="0" smtClean="0">
              <a:solidFill>
                <a:srgbClr val="0000FF"/>
              </a:solidFill>
            </a:endParaRPr>
          </a:p>
        </p:txBody>
      </p:sp>
      <p:sp>
        <p:nvSpPr>
          <p:cNvPr id="3" name="Parchemin horizontal 2"/>
          <p:cNvSpPr/>
          <p:nvPr/>
        </p:nvSpPr>
        <p:spPr>
          <a:xfrm>
            <a:off x="1357290" y="24039"/>
            <a:ext cx="7429552" cy="1761887"/>
          </a:xfrm>
          <a:prstGeom prst="horizontalScroll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>LE   GABON   ET   SON </a:t>
            </a: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/>
            </a:r>
            <a:b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</a:br>
            <a:r>
              <a:rPr lang="fr-F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>AGRICULTURE</a:t>
            </a:r>
            <a:endParaRPr lang="fr-F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1000108"/>
            <a:ext cx="5857916" cy="1928826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1200" dirty="0" smtClean="0">
                <a:solidFill>
                  <a:srgbClr val="0000FF"/>
                </a:solidFill>
              </a:rPr>
              <a:t/>
            </a:r>
            <a:br>
              <a:rPr lang="fr-FR" sz="1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8E40"/>
                </a:solidFill>
              </a:rPr>
              <a:t>Evaluation de la mise en œuvre des politiques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4064012"/>
            <a:ext cx="8929717" cy="1008062"/>
          </a:xfrm>
        </p:spPr>
        <p:txBody>
          <a:bodyPr/>
          <a:lstStyle/>
          <a:p>
            <a:pPr marL="457200" lvl="1" indent="-355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4400" dirty="0" smtClean="0"/>
              <a:t>Inspection Générale des Services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80" y="928670"/>
            <a:ext cx="5943592" cy="1447800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PARTAGE DES ROLES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3200" dirty="0" smtClean="0">
                <a:solidFill>
                  <a:srgbClr val="008E40"/>
                </a:solidFill>
              </a:rPr>
              <a:t>Ministère, autres intervenants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2714620"/>
            <a:ext cx="7772400" cy="335758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 </a:t>
            </a:r>
          </a:p>
          <a:p>
            <a:pPr lvl="1" eaLnBrk="1" hangingPunct="1"/>
            <a:r>
              <a:rPr lang="fr-FR" sz="3200" b="1" dirty="0" smtClean="0"/>
              <a:t>Missions de conception : </a:t>
            </a:r>
            <a:r>
              <a:rPr lang="fr-FR" sz="3200" dirty="0" smtClean="0"/>
              <a:t>Directions Générales du Ministère ;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sz="3200" b="1" dirty="0" smtClean="0"/>
              <a:t>Missions d’exécution : </a:t>
            </a:r>
            <a:r>
              <a:rPr lang="fr-FR" sz="3200" dirty="0" smtClean="0"/>
              <a:t>Agences d’exécution et Partenaires Privés.</a:t>
            </a:r>
          </a:p>
          <a:p>
            <a:pPr eaLnBrk="1" hangingPunct="1">
              <a:buFont typeface="Wingdings" pitchFamily="2" charset="2"/>
              <a:buNone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409828"/>
            <a:ext cx="7086600" cy="1447800"/>
          </a:xfrm>
        </p:spPr>
        <p:txBody>
          <a:bodyPr/>
          <a:lstStyle/>
          <a:p>
            <a:pPr algn="ctr" eaLnBrk="1" hangingPunct="1"/>
            <a:r>
              <a:rPr lang="fr-FR" b="1" dirty="0" smtClean="0"/>
              <a:t>ARCHITECTURE DE LA RESTRUCTURATION</a:t>
            </a:r>
            <a:endParaRPr lang="fr-FR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/>
          </p:cNvSpPr>
          <p:nvPr/>
        </p:nvSpPr>
        <p:spPr bwMode="auto">
          <a:xfrm>
            <a:off x="1577975" y="1142984"/>
            <a:ext cx="6923088" cy="196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2800" b="1" dirty="0">
                <a:solidFill>
                  <a:srgbClr val="0000FF"/>
                </a:solidFill>
                <a:latin typeface="Tahoma" pitchFamily="34" charset="0"/>
              </a:rPr>
              <a:t>POLITIQUES SECTORIELLES </a:t>
            </a:r>
            <a:r>
              <a:rPr lang="fr-FR" sz="2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r-FR" sz="1200" b="1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F"/>
            </a:pPr>
            <a:r>
              <a:rPr lang="fr-FR" sz="2800" dirty="0">
                <a:solidFill>
                  <a:srgbClr val="008E40"/>
                </a:solidFill>
                <a:latin typeface="Tahoma" pitchFamily="34" charset="0"/>
              </a:rPr>
              <a:t>5 Directions </a:t>
            </a:r>
            <a:r>
              <a:rPr lang="fr-FR" sz="2800" dirty="0" smtClean="0">
                <a:solidFill>
                  <a:srgbClr val="008E40"/>
                </a:solidFill>
                <a:latin typeface="Tahoma" pitchFamily="34" charset="0"/>
              </a:rPr>
              <a:t>Générales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</a:pPr>
            <a:endParaRPr lang="fr-FR" sz="1200" dirty="0" smtClean="0">
              <a:solidFill>
                <a:srgbClr val="008E4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Wingdings" pitchFamily="2" charset="2"/>
              <a:buChar char="F"/>
            </a:pPr>
            <a:r>
              <a:rPr lang="fr-FR" sz="2800" dirty="0" smtClean="0">
                <a:solidFill>
                  <a:srgbClr val="008E40"/>
                </a:solidFill>
                <a:latin typeface="Tahoma" pitchFamily="34" charset="0"/>
              </a:rPr>
              <a:t>1 </a:t>
            </a:r>
            <a:r>
              <a:rPr lang="fr-FR" sz="2800" dirty="0">
                <a:solidFill>
                  <a:srgbClr val="008E40"/>
                </a:solidFill>
                <a:latin typeface="Tahoma" pitchFamily="34" charset="0"/>
              </a:rPr>
              <a:t>Inspection Générale des Services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r-FR" sz="2800" dirty="0">
              <a:latin typeface="Tahoma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4282" y="4298016"/>
            <a:ext cx="8622000" cy="500066"/>
          </a:xfrm>
          <a:prstGeom prst="rect">
            <a:avLst/>
          </a:prstGeom>
          <a:solidFill>
            <a:srgbClr val="FFFF00">
              <a:alpha val="71000"/>
            </a:srgb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Cadre et Environnement de l’Activité Agricole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86669" y="4798082"/>
            <a:ext cx="1656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DGE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 l’Elevage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14282" y="3536261"/>
            <a:ext cx="8622000" cy="714380"/>
          </a:xfrm>
          <a:prstGeom prst="rect">
            <a:avLst/>
          </a:prstGeom>
          <a:solidFill>
            <a:srgbClr val="F79646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800" b="1" dirty="0" smtClean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sz="2800" b="1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IGS  </a:t>
            </a:r>
            <a:r>
              <a:rPr lang="fr-FR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(Inspection Générale des Services)</a:t>
            </a:r>
            <a:endParaRPr lang="fr-FR" sz="28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15033" y="4798082"/>
            <a:ext cx="1548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DGA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 l’Agriculture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976829" y="4809958"/>
            <a:ext cx="1872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DGESA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des Etudes et des Statistiques Agricoles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477118" y="4798082"/>
            <a:ext cx="1728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DGPA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des Pêches et de l’Aquaculture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237454" y="4801314"/>
            <a:ext cx="1692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DGDR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Développement Rural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/>
          </p:cNvSpPr>
          <p:nvPr/>
        </p:nvSpPr>
        <p:spPr bwMode="auto">
          <a:xfrm>
            <a:off x="2143143" y="928685"/>
            <a:ext cx="4929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3200" b="1" dirty="0">
                <a:solidFill>
                  <a:srgbClr val="0000FF"/>
                </a:solidFill>
                <a:latin typeface="Tahoma" pitchFamily="34" charset="0"/>
              </a:rPr>
              <a:t>PRODUCTION </a:t>
            </a:r>
            <a:r>
              <a:rPr lang="fr-FR" sz="32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fr-FR" sz="1200" b="1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fr-FR" sz="3200" b="1" dirty="0">
                <a:solidFill>
                  <a:srgbClr val="00B050"/>
                </a:solidFill>
                <a:latin typeface="Tahoma" pitchFamily="34" charset="0"/>
              </a:rPr>
              <a:t>Etat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fr-FR" sz="3200" b="1" dirty="0">
                <a:solidFill>
                  <a:srgbClr val="00B050"/>
                </a:solidFill>
                <a:latin typeface="Tahoma" pitchFamily="34" charset="0"/>
              </a:rPr>
              <a:t>Secteur Privé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388" y="4644762"/>
            <a:ext cx="1980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>
              <a:defRPr/>
            </a:pPr>
            <a:endParaRPr lang="fr-FR" sz="1000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 </a:t>
            </a:r>
            <a:r>
              <a:rPr lang="fr-FR" sz="2000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Elevage</a:t>
            </a:r>
          </a:p>
          <a:p>
            <a:pPr>
              <a:defRPr/>
            </a:pPr>
            <a:endParaRPr lang="fr-FR" sz="200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  </a:t>
            </a:r>
            <a:r>
              <a:rPr lang="fr-FR" sz="2000" b="1" u="sng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Pêche</a:t>
            </a:r>
            <a:endParaRPr lang="fr-FR" sz="2000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24624" y="4643445"/>
            <a:ext cx="1872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2000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Cultures de rente</a:t>
            </a:r>
          </a:p>
          <a:p>
            <a:pPr algn="ctr">
              <a:defRPr/>
            </a:pPr>
            <a:endParaRPr lang="fr-FR" sz="1000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FR" sz="2000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Cultures vivrières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07548" y="4643446"/>
            <a:ext cx="1908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2000" b="1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PROJETS</a:t>
            </a:r>
          </a:p>
          <a:p>
            <a:pPr algn="ctr">
              <a:defRPr/>
            </a:pPr>
            <a:endParaRPr lang="fr-FR" sz="800" b="1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marL="265113" lvl="1"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PDAR</a:t>
            </a:r>
          </a:p>
          <a:p>
            <a:pPr marL="265113" lvl="1"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PRODIAG</a:t>
            </a:r>
          </a:p>
          <a:p>
            <a:pPr marL="265113" lvl="1"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PSPA</a:t>
            </a:r>
            <a:endParaRPr lang="fr-FR" sz="20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sz="20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1472" y="4655319"/>
            <a:ext cx="1980000" cy="15480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marL="4763" lvl="1" algn="ctr">
              <a:defRPr/>
            </a:pPr>
            <a:r>
              <a:rPr lang="fr-FR" sz="2000" b="1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AGENCES</a:t>
            </a:r>
          </a:p>
          <a:p>
            <a:pPr marL="4763" lvl="1" algn="ctr">
              <a:defRPr/>
            </a:pPr>
            <a:endParaRPr lang="fr-FR" sz="1000" b="1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4500" lvl="1">
              <a:buFontTx/>
              <a:buChar char="-"/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ORIAM</a:t>
            </a:r>
          </a:p>
          <a:p>
            <a:pPr marL="444500" lvl="1">
              <a:buFontTx/>
              <a:buChar char="-"/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ANAPE</a:t>
            </a:r>
          </a:p>
          <a:p>
            <a:pPr marL="444500" lvl="1">
              <a:buFontTx/>
              <a:buChar char="-"/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ONADER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71472" y="3584127"/>
            <a:ext cx="3929090" cy="1024070"/>
          </a:xfrm>
          <a:prstGeom prst="rect">
            <a:avLst/>
          </a:prstGeom>
          <a:solidFill>
            <a:srgbClr val="0070C0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endParaRPr lang="fr-FR" sz="500" b="1" dirty="0">
              <a:latin typeface="Calibri" pitchFamily="34" charset="0"/>
            </a:endParaRPr>
          </a:p>
          <a:p>
            <a:pPr algn="ctr">
              <a:defRPr/>
            </a:pPr>
            <a:endParaRPr lang="fr-FR" sz="500" b="1" dirty="0"/>
          </a:p>
          <a:p>
            <a:pPr algn="ctr">
              <a:defRPr/>
            </a:pPr>
            <a:endParaRPr lang="fr-FR" sz="500" b="1" dirty="0">
              <a:latin typeface="Calibri" pitchFamily="34" charset="0"/>
            </a:endParaRP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</a:rPr>
              <a:t>Intervention de l’Etat</a:t>
            </a:r>
            <a:endParaRPr lang="fr-FR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523874" y="3584127"/>
            <a:ext cx="3888000" cy="1008000"/>
          </a:xfrm>
          <a:prstGeom prst="rect">
            <a:avLst/>
          </a:prstGeom>
          <a:solidFill>
            <a:srgbClr val="0070C0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Investissements Privés directs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0825" y="1095375"/>
            <a:ext cx="64087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CONTROLES :</a:t>
            </a:r>
          </a:p>
          <a:p>
            <a:r>
              <a:rPr lang="fr-FR" sz="3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Etat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82966" y="2928934"/>
            <a:ext cx="2500330" cy="2928957"/>
          </a:xfrm>
          <a:prstGeom prst="diamond">
            <a:avLst/>
          </a:prstGeom>
          <a:solidFill>
            <a:srgbClr val="D5FFF4">
              <a:alpha val="6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ONALA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002060"/>
                </a:solidFill>
                <a:latin typeface="Calibri" pitchFamily="34" charset="0"/>
              </a:rPr>
              <a:t>Office National des Laboratoires Agricole</a:t>
            </a:r>
            <a:endParaRPr lang="fr-FR" sz="16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4479908" y="4429132"/>
            <a:ext cx="2595550" cy="1428760"/>
          </a:xfrm>
          <a:prstGeom prst="triangle">
            <a:avLst>
              <a:gd name="adj" fmla="val 49421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Triangle isocèle 20"/>
          <p:cNvSpPr/>
          <p:nvPr/>
        </p:nvSpPr>
        <p:spPr>
          <a:xfrm>
            <a:off x="611560" y="4393506"/>
            <a:ext cx="1319686" cy="1464385"/>
          </a:xfrm>
          <a:prstGeom prst="triangle">
            <a:avLst>
              <a:gd name="adj" fmla="val 5168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flipH="1">
            <a:off x="7102002" y="4357694"/>
            <a:ext cx="1439176" cy="1500198"/>
          </a:xfrm>
          <a:prstGeom prst="triangle">
            <a:avLst>
              <a:gd name="adj" fmla="val 6308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flipV="1">
            <a:off x="4459078" y="2928934"/>
            <a:ext cx="2666988" cy="1428760"/>
          </a:xfrm>
          <a:prstGeom prst="triangle">
            <a:avLst>
              <a:gd name="adj" fmla="val 48603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Triangle isocèle 23"/>
          <p:cNvSpPr/>
          <p:nvPr/>
        </p:nvSpPr>
        <p:spPr>
          <a:xfrm flipV="1">
            <a:off x="1934998" y="2928932"/>
            <a:ext cx="2524080" cy="1428762"/>
          </a:xfrm>
          <a:prstGeom prst="triangle">
            <a:avLst>
              <a:gd name="adj" fmla="val 49323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183484" y="2928934"/>
            <a:ext cx="2571767" cy="2928957"/>
          </a:xfrm>
          <a:prstGeom prst="diamond">
            <a:avLst/>
          </a:prstGeom>
          <a:solidFill>
            <a:srgbClr val="D5FFF4">
              <a:alpha val="6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rgbClr val="002060"/>
                </a:solidFill>
              </a:rPr>
              <a:t>AGASA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002060"/>
                </a:solidFill>
              </a:rPr>
              <a:t>Agence Gabonaise de Sécurité Alimentaire</a:t>
            </a:r>
            <a:endParaRPr lang="fr-FR" sz="28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5755065" y="2928934"/>
            <a:ext cx="2714675" cy="2928957"/>
          </a:xfrm>
          <a:prstGeom prst="diamond">
            <a:avLst/>
          </a:prstGeom>
          <a:solidFill>
            <a:srgbClr val="D5FFF4">
              <a:alpha val="65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16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1600" b="1" dirty="0">
                <a:solidFill>
                  <a:srgbClr val="002060"/>
                </a:solidFill>
              </a:rPr>
              <a:t>CODEX</a:t>
            </a:r>
          </a:p>
          <a:p>
            <a:pPr algn="ctr">
              <a:defRPr/>
            </a:pPr>
            <a:r>
              <a:rPr lang="fr-FR" sz="1600" b="1" dirty="0" err="1">
                <a:solidFill>
                  <a:srgbClr val="002060"/>
                </a:solidFill>
              </a:rPr>
              <a:t>Alimentarius</a:t>
            </a:r>
            <a:endParaRPr lang="fr-FR" sz="16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7" name="Triangle isocèle 26"/>
          <p:cNvSpPr/>
          <p:nvPr/>
        </p:nvSpPr>
        <p:spPr>
          <a:xfrm>
            <a:off x="1958748" y="4429132"/>
            <a:ext cx="2500330" cy="1428760"/>
          </a:xfrm>
          <a:prstGeom prst="triangle">
            <a:avLst>
              <a:gd name="adj" fmla="val 48557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071595" y="875584"/>
            <a:ext cx="814387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COLLECTE ET DISTRIBUTION :</a:t>
            </a:r>
          </a:p>
          <a:p>
            <a:r>
              <a:rPr lang="fr-FR" sz="1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  </a:t>
            </a:r>
            <a:endParaRPr lang="fr-FR" sz="3200" b="1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rgbClr val="008E40"/>
                </a:solidFill>
                <a:latin typeface="Tahoma" pitchFamily="34" charset="0"/>
                <a:cs typeface="Tahoma" pitchFamily="34" charset="0"/>
              </a:rPr>
              <a:t>      Etat</a:t>
            </a:r>
          </a:p>
          <a:p>
            <a:endParaRPr lang="fr-FR" sz="1000" b="1" dirty="0">
              <a:solidFill>
                <a:srgbClr val="008E4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rgbClr val="008E40"/>
                </a:solidFill>
                <a:latin typeface="Tahoma" pitchFamily="34" charset="0"/>
                <a:cs typeface="Tahoma" pitchFamily="34" charset="0"/>
              </a:rPr>
              <a:t>      Privés</a:t>
            </a:r>
          </a:p>
        </p:txBody>
      </p:sp>
      <p:sp>
        <p:nvSpPr>
          <p:cNvPr id="6" name="Triangle isocèle 5"/>
          <p:cNvSpPr/>
          <p:nvPr/>
        </p:nvSpPr>
        <p:spPr>
          <a:xfrm>
            <a:off x="857224" y="3429000"/>
            <a:ext cx="7715304" cy="2729426"/>
          </a:xfrm>
          <a:prstGeom prst="triangle">
            <a:avLst>
              <a:gd name="adj" fmla="val 49012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15"/>
          <p:cNvSpPr txBox="1">
            <a:spLocks noChangeArrowheads="1"/>
          </p:cNvSpPr>
          <p:nvPr/>
        </p:nvSpPr>
        <p:spPr bwMode="auto">
          <a:xfrm>
            <a:off x="2595562" y="4086724"/>
            <a:ext cx="411957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ACCOPA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Agence de Collecte et de Commercialisation des Produits Agricole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8" descr="Forêt du Gab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avec flèche vers la gauche 43"/>
          <p:cNvSpPr/>
          <p:nvPr/>
        </p:nvSpPr>
        <p:spPr>
          <a:xfrm>
            <a:off x="7286644" y="5572140"/>
            <a:ext cx="1714512" cy="785818"/>
          </a:xfrm>
          <a:prstGeom prst="leftArrowCallout">
            <a:avLst>
              <a:gd name="adj1" fmla="val 40112"/>
              <a:gd name="adj2" fmla="val 50000"/>
              <a:gd name="adj3" fmla="val 46642"/>
              <a:gd name="adj4" fmla="val 67954"/>
            </a:avLst>
          </a:prstGeom>
          <a:solidFill>
            <a:srgbClr val="00B0F0">
              <a:alpha val="75000"/>
            </a:srgbClr>
          </a:solidFill>
          <a:ln w="12700"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14281" y="5521968"/>
            <a:ext cx="6966000" cy="396000"/>
          </a:xfrm>
          <a:prstGeom prst="rect">
            <a:avLst/>
          </a:prstGeom>
          <a:solidFill>
            <a:srgbClr val="FFFF00">
              <a:alpha val="71000"/>
            </a:srgbClr>
          </a:solidFill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Cadre et Environnement de l’Activité Agricole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1428728" y="5933219"/>
            <a:ext cx="1215387" cy="8532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DGE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 l’Elevage</a:t>
            </a:r>
            <a:endParaRPr lang="fr-FR" sz="11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Rectangle avec flèche vers la gauche 28"/>
          <p:cNvSpPr/>
          <p:nvPr/>
        </p:nvSpPr>
        <p:spPr>
          <a:xfrm>
            <a:off x="7072330" y="3929066"/>
            <a:ext cx="1928826" cy="935439"/>
          </a:xfrm>
          <a:prstGeom prst="leftArrowCallout">
            <a:avLst>
              <a:gd name="adj1" fmla="val 32617"/>
              <a:gd name="adj2" fmla="val 50000"/>
              <a:gd name="adj3" fmla="val 37654"/>
              <a:gd name="adj4" fmla="val 64977"/>
            </a:avLst>
          </a:prstGeom>
          <a:solidFill>
            <a:srgbClr val="00B0F0">
              <a:alpha val="75000"/>
            </a:srgbClr>
          </a:solidFill>
          <a:ln w="12700"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avec flèche vers la gauche 30"/>
          <p:cNvSpPr/>
          <p:nvPr/>
        </p:nvSpPr>
        <p:spPr>
          <a:xfrm>
            <a:off x="6858016" y="2258917"/>
            <a:ext cx="2068633" cy="828000"/>
          </a:xfrm>
          <a:prstGeom prst="leftArrowCallout">
            <a:avLst>
              <a:gd name="adj1" fmla="val 36504"/>
              <a:gd name="adj2" fmla="val 46857"/>
              <a:gd name="adj3" fmla="val 42211"/>
              <a:gd name="adj4" fmla="val 64977"/>
            </a:avLst>
          </a:prstGeom>
          <a:solidFill>
            <a:srgbClr val="00B0F0">
              <a:alpha val="75000"/>
            </a:srgbClr>
          </a:solidFill>
          <a:ln w="12700"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avec flèche vers la gauche 32"/>
          <p:cNvSpPr/>
          <p:nvPr/>
        </p:nvSpPr>
        <p:spPr>
          <a:xfrm>
            <a:off x="5357818" y="556120"/>
            <a:ext cx="3592581" cy="801178"/>
          </a:xfrm>
          <a:prstGeom prst="leftArrowCallout">
            <a:avLst>
              <a:gd name="adj1" fmla="val 33893"/>
              <a:gd name="adj2" fmla="val 36858"/>
              <a:gd name="adj3" fmla="val 44706"/>
              <a:gd name="adj4" fmla="val 80172"/>
            </a:avLst>
          </a:prstGeom>
          <a:solidFill>
            <a:srgbClr val="00B0F0">
              <a:alpha val="75000"/>
            </a:srgbClr>
          </a:solidFill>
          <a:ln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85786" y="1723377"/>
            <a:ext cx="1952625" cy="1857375"/>
          </a:xfrm>
          <a:prstGeom prst="diamond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rgbClr val="0000FF"/>
                </a:solidFill>
                <a:latin typeface="Calibri" pitchFamily="34" charset="0"/>
              </a:rPr>
              <a:t>ONALA</a:t>
            </a:r>
          </a:p>
          <a:p>
            <a:pPr algn="ctr">
              <a:defRPr/>
            </a:pPr>
            <a:r>
              <a:rPr lang="fr-FR" sz="1100" b="1" dirty="0">
                <a:solidFill>
                  <a:srgbClr val="0000FF"/>
                </a:solidFill>
                <a:latin typeface="Calibri" pitchFamily="34" charset="0"/>
              </a:rPr>
              <a:t>Office National des Laboratoires Agricole</a:t>
            </a:r>
            <a:endParaRPr lang="fr-FR" sz="1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760631" y="1722020"/>
            <a:ext cx="1952625" cy="1857375"/>
          </a:xfrm>
          <a:prstGeom prst="diamond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rgbClr val="0000FF"/>
                </a:solidFill>
                <a:latin typeface="Calibri" pitchFamily="34" charset="0"/>
              </a:rPr>
              <a:t>AGASA</a:t>
            </a:r>
          </a:p>
          <a:p>
            <a:pPr algn="ctr">
              <a:defRPr/>
            </a:pPr>
            <a:r>
              <a:rPr lang="fr-FR" sz="1100" b="1" dirty="0">
                <a:solidFill>
                  <a:srgbClr val="0000FF"/>
                </a:solidFill>
                <a:latin typeface="Calibri" pitchFamily="34" charset="0"/>
              </a:rPr>
              <a:t>Agence Gabonaise de Sécurité Alimentaire</a:t>
            </a:r>
            <a:endParaRPr lang="fr-FR" sz="1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724273" y="1711003"/>
            <a:ext cx="1952625" cy="1857375"/>
          </a:xfrm>
          <a:prstGeom prst="diamond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11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fr-FR" sz="1400" b="1" dirty="0">
                <a:solidFill>
                  <a:srgbClr val="0000FF"/>
                </a:solidFill>
                <a:latin typeface="Calibri" pitchFamily="34" charset="0"/>
              </a:rPr>
              <a:t>CODEX</a:t>
            </a:r>
          </a:p>
          <a:p>
            <a:pPr algn="ctr">
              <a:defRPr/>
            </a:pPr>
            <a:r>
              <a:rPr lang="fr-FR" sz="1100" b="1" dirty="0" err="1">
                <a:solidFill>
                  <a:srgbClr val="0000FF"/>
                </a:solidFill>
                <a:latin typeface="Calibri" pitchFamily="34" charset="0"/>
              </a:rPr>
              <a:t>Alimentarius</a:t>
            </a:r>
            <a:endParaRPr lang="fr-FR" sz="1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5522" y="5111613"/>
            <a:ext cx="6966000" cy="406800"/>
          </a:xfrm>
          <a:prstGeom prst="rect">
            <a:avLst/>
          </a:prstGeom>
          <a:solidFill>
            <a:srgbClr val="F79646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sz="16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IGS  (Inspection Générale des Services)</a:t>
            </a:r>
            <a:endParaRPr lang="fr-FR" sz="16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14282" y="5947786"/>
            <a:ext cx="1214446" cy="8388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DGA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 l’Agriculture</a:t>
            </a:r>
            <a:endParaRPr lang="fr-FR" sz="18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01038" y="5947974"/>
            <a:ext cx="1571636" cy="8382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DGESA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des Etudes et des Statistiques Agricoles</a:t>
            </a:r>
            <a:endParaRPr lang="fr-FR" sz="18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643174" y="5947974"/>
            <a:ext cx="1428760" cy="8382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DGPA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des Pêches et de l’Aquaculture</a:t>
            </a:r>
            <a:endParaRPr lang="fr-FR" sz="18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071934" y="5947974"/>
            <a:ext cx="1500198" cy="83820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DGDR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Direction Générale Développement Rural</a:t>
            </a:r>
            <a:endParaRPr lang="fr-FR" sz="18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0505" name="ZoneTexte 20"/>
          <p:cNvSpPr txBox="1">
            <a:spLocks noChangeArrowheads="1"/>
          </p:cNvSpPr>
          <p:nvPr/>
        </p:nvSpPr>
        <p:spPr bwMode="auto">
          <a:xfrm>
            <a:off x="428625" y="428625"/>
            <a:ext cx="12858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100"/>
          </a:p>
          <a:p>
            <a:pPr lvl="1" algn="ctr"/>
            <a:endParaRPr lang="fr-FR" sz="500" b="1"/>
          </a:p>
          <a:p>
            <a:pPr lvl="1" algn="ctr"/>
            <a:endParaRPr lang="fr-FR" sz="500" b="1"/>
          </a:p>
          <a:p>
            <a:pPr lvl="1" algn="ctr"/>
            <a:endParaRPr lang="fr-FR" sz="500" b="1"/>
          </a:p>
          <a:p>
            <a:pPr lvl="1" algn="ctr"/>
            <a:endParaRPr lang="fr-FR" sz="500" b="1"/>
          </a:p>
        </p:txBody>
      </p:sp>
      <p:sp>
        <p:nvSpPr>
          <p:cNvPr id="20506" name="ZoneTexte 25"/>
          <p:cNvSpPr txBox="1">
            <a:spLocks noChangeArrowheads="1"/>
          </p:cNvSpPr>
          <p:nvPr/>
        </p:nvSpPr>
        <p:spPr bwMode="auto">
          <a:xfrm>
            <a:off x="7815263" y="569118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Politiques Sectorielles</a:t>
            </a:r>
          </a:p>
        </p:txBody>
      </p:sp>
      <p:sp>
        <p:nvSpPr>
          <p:cNvPr id="20507" name="ZoneTexte 27"/>
          <p:cNvSpPr txBox="1">
            <a:spLocks noChangeArrowheads="1"/>
          </p:cNvSpPr>
          <p:nvPr/>
        </p:nvSpPr>
        <p:spPr bwMode="auto">
          <a:xfrm>
            <a:off x="7840663" y="4267200"/>
            <a:ext cx="1128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Production</a:t>
            </a:r>
          </a:p>
        </p:txBody>
      </p:sp>
      <p:sp>
        <p:nvSpPr>
          <p:cNvPr id="20508" name="ZoneTexte 29"/>
          <p:cNvSpPr txBox="1">
            <a:spLocks noChangeArrowheads="1"/>
          </p:cNvSpPr>
          <p:nvPr/>
        </p:nvSpPr>
        <p:spPr bwMode="auto">
          <a:xfrm>
            <a:off x="7643813" y="2405063"/>
            <a:ext cx="117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/>
              <a:t>Contrôle de la qualité</a:t>
            </a:r>
          </a:p>
        </p:txBody>
      </p:sp>
      <p:sp>
        <p:nvSpPr>
          <p:cNvPr id="20509" name="ZoneTexte 31"/>
          <p:cNvSpPr txBox="1">
            <a:spLocks noChangeArrowheads="1"/>
          </p:cNvSpPr>
          <p:nvPr/>
        </p:nvSpPr>
        <p:spPr bwMode="auto">
          <a:xfrm>
            <a:off x="6110288" y="674688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/>
              <a:t>Collecte, Conditionnement</a:t>
            </a:r>
          </a:p>
          <a:p>
            <a:r>
              <a:rPr lang="fr-FR" sz="1400" b="1"/>
              <a:t>Distribution, Commercialisation</a:t>
            </a:r>
          </a:p>
        </p:txBody>
      </p:sp>
      <p:sp>
        <p:nvSpPr>
          <p:cNvPr id="36" name="Flèche vers le bas 35"/>
          <p:cNvSpPr/>
          <p:nvPr/>
        </p:nvSpPr>
        <p:spPr>
          <a:xfrm flipV="1">
            <a:off x="7963602" y="1378564"/>
            <a:ext cx="714380" cy="865994"/>
          </a:xfrm>
          <a:prstGeom prst="downArrow">
            <a:avLst/>
          </a:prstGeom>
          <a:solidFill>
            <a:srgbClr val="00B0F0">
              <a:alpha val="70000"/>
            </a:srgbClr>
          </a:solidFill>
          <a:ln w="3175"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 flipV="1">
            <a:off x="8072650" y="3132615"/>
            <a:ext cx="571504" cy="785818"/>
          </a:xfrm>
          <a:prstGeom prst="downArrow">
            <a:avLst/>
          </a:prstGeom>
          <a:solidFill>
            <a:srgbClr val="00B0F0">
              <a:alpha val="60000"/>
            </a:srgbClr>
          </a:solidFill>
          <a:ln w="9525">
            <a:solidFill>
              <a:srgbClr val="42522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 flipV="1">
            <a:off x="8072462" y="4907931"/>
            <a:ext cx="519116" cy="648000"/>
          </a:xfrm>
          <a:prstGeom prst="downArrow">
            <a:avLst/>
          </a:prstGeom>
          <a:solidFill>
            <a:srgbClr val="00B0F0">
              <a:alpha val="70000"/>
            </a:srgbClr>
          </a:solidFill>
          <a:ln w="31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270828" y="4155445"/>
            <a:ext cx="1660280" cy="91663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>
              <a:defRPr/>
            </a:pPr>
            <a:endParaRPr lang="fr-FR" sz="500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fr-FR" sz="500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 - </a:t>
            </a:r>
            <a:r>
              <a:rPr lang="fr-FR" sz="1400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Elevage</a:t>
            </a:r>
          </a:p>
          <a:p>
            <a:pPr>
              <a:defRPr/>
            </a:pPr>
            <a:endParaRPr lang="fr-FR" sz="500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  - </a:t>
            </a:r>
            <a:r>
              <a:rPr lang="fr-FR" sz="1400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Pêche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3764915" y="4155445"/>
            <a:ext cx="1476000" cy="91663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500" b="1" u="sng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sz="500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FR" sz="1200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Cultures de rente</a:t>
            </a:r>
          </a:p>
          <a:p>
            <a:pPr algn="ctr">
              <a:defRPr/>
            </a:pPr>
            <a:endParaRPr lang="fr-FR" sz="1200" b="1" u="sng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fr-FR" sz="1200" b="1" u="sng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Cultures vivrières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275350" y="4155445"/>
            <a:ext cx="1458000" cy="91663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r>
              <a:rPr lang="fr-FR" sz="1400" b="1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PROJETS</a:t>
            </a:r>
          </a:p>
          <a:p>
            <a:pPr algn="ctr">
              <a:defRPr/>
            </a:pPr>
            <a:endParaRPr lang="fr-FR" sz="500" b="1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marL="265113" lvl="1"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PDAR</a:t>
            </a:r>
          </a:p>
          <a:p>
            <a:pPr marL="265113" lvl="1"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PRODIAG</a:t>
            </a:r>
          </a:p>
          <a:p>
            <a:pPr marL="265113" lvl="1"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-  PSPA</a:t>
            </a:r>
            <a:endParaRPr lang="fr-FR" sz="10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sz="10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71128" y="4155444"/>
            <a:ext cx="1767707" cy="916630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marL="4763" lvl="1" algn="ctr">
              <a:defRPr/>
            </a:pPr>
            <a:r>
              <a:rPr lang="fr-FR" sz="1400" b="1" u="sng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AGENCES</a:t>
            </a:r>
          </a:p>
          <a:p>
            <a:pPr marL="4763" lvl="1" algn="ctr">
              <a:defRPr/>
            </a:pPr>
            <a:endParaRPr lang="fr-FR" sz="500" b="1" u="sng" dirty="0">
              <a:solidFill>
                <a:schemeClr val="accent4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4500" lvl="1">
              <a:buFontTx/>
              <a:buChar char="-"/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ORIAM</a:t>
            </a:r>
          </a:p>
          <a:p>
            <a:pPr marL="444500" lvl="1">
              <a:buFontTx/>
              <a:buChar char="-"/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ANAPE</a:t>
            </a:r>
          </a:p>
          <a:p>
            <a:pPr marL="444500" lvl="1">
              <a:buFontTx/>
              <a:buChar char="-"/>
              <a:defRPr/>
            </a:pPr>
            <a:r>
              <a:rPr lang="fr-FR" sz="10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ONADER</a:t>
            </a:r>
          </a:p>
        </p:txBody>
      </p:sp>
      <p:sp>
        <p:nvSpPr>
          <p:cNvPr id="48" name="Triangle isocèle 47"/>
          <p:cNvSpPr/>
          <p:nvPr/>
        </p:nvSpPr>
        <p:spPr>
          <a:xfrm>
            <a:off x="3767132" y="2680646"/>
            <a:ext cx="1928826" cy="882000"/>
          </a:xfrm>
          <a:prstGeom prst="triangle">
            <a:avLst>
              <a:gd name="adj" fmla="val 49507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>
            <a:off x="1800205" y="2680646"/>
            <a:ext cx="1928826" cy="882000"/>
          </a:xfrm>
          <a:prstGeom prst="triangle">
            <a:avLst>
              <a:gd name="adj" fmla="val 49012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>
            <a:off x="466695" y="2652071"/>
            <a:ext cx="1296000" cy="900000"/>
          </a:xfrm>
          <a:prstGeom prst="triangle">
            <a:avLst>
              <a:gd name="adj" fmla="val 24411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Triangle isocèle 51"/>
          <p:cNvSpPr/>
          <p:nvPr/>
        </p:nvSpPr>
        <p:spPr>
          <a:xfrm flipH="1">
            <a:off x="5715008" y="2661596"/>
            <a:ext cx="1204921" cy="900000"/>
          </a:xfrm>
          <a:prstGeom prst="triangle">
            <a:avLst>
              <a:gd name="adj" fmla="val 21249"/>
            </a:avLst>
          </a:prstGeom>
          <a:solidFill>
            <a:srgbClr val="FFFFFF">
              <a:alpha val="50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Triangle isocèle 52"/>
          <p:cNvSpPr/>
          <p:nvPr/>
        </p:nvSpPr>
        <p:spPr>
          <a:xfrm flipV="1">
            <a:off x="3733794" y="1741496"/>
            <a:ext cx="1928826" cy="882000"/>
          </a:xfrm>
          <a:prstGeom prst="triangle">
            <a:avLst>
              <a:gd name="adj" fmla="val 50988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Triangle isocèle 53"/>
          <p:cNvSpPr/>
          <p:nvPr/>
        </p:nvSpPr>
        <p:spPr>
          <a:xfrm flipV="1">
            <a:off x="1776393" y="1731971"/>
            <a:ext cx="1928826" cy="900000"/>
          </a:xfrm>
          <a:prstGeom prst="triangle">
            <a:avLst>
              <a:gd name="adj" fmla="val 50988"/>
            </a:avLst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Triangle isocèle 46"/>
          <p:cNvSpPr/>
          <p:nvPr/>
        </p:nvSpPr>
        <p:spPr>
          <a:xfrm>
            <a:off x="1775285" y="259735"/>
            <a:ext cx="3929090" cy="1453504"/>
          </a:xfrm>
          <a:prstGeom prst="triangle">
            <a:avLst>
              <a:gd name="adj" fmla="val 49012"/>
            </a:avLst>
          </a:prstGeom>
          <a:solidFill>
            <a:srgbClr val="FFFFFF">
              <a:alpha val="50000"/>
            </a:srgb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40" name="ZoneTexte 23"/>
          <p:cNvSpPr txBox="1">
            <a:spLocks noChangeArrowheads="1"/>
          </p:cNvSpPr>
          <p:nvPr/>
        </p:nvSpPr>
        <p:spPr bwMode="auto">
          <a:xfrm>
            <a:off x="2139950" y="655638"/>
            <a:ext cx="321468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>
                <a:solidFill>
                  <a:srgbClr val="0000FF"/>
                </a:solidFill>
              </a:rPr>
              <a:t>ACCOPA</a:t>
            </a:r>
          </a:p>
          <a:p>
            <a:pPr algn="ctr"/>
            <a:r>
              <a:rPr lang="fr-FR" sz="1400" b="1">
                <a:solidFill>
                  <a:srgbClr val="0000FF"/>
                </a:solidFill>
              </a:rPr>
              <a:t>Agence de Collecte et de Commercialisation des Produits Agricole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459090" y="3571876"/>
            <a:ext cx="3283200" cy="558000"/>
          </a:xfrm>
          <a:prstGeom prst="rect">
            <a:avLst/>
          </a:prstGeom>
          <a:solidFill>
            <a:srgbClr val="FFFF00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fr-FR" sz="1600" b="1" dirty="0">
                <a:latin typeface="Calibri" pitchFamily="34" charset="0"/>
              </a:rPr>
              <a:t>Intervention de l’Etat</a:t>
            </a:r>
            <a:endParaRPr lang="fr-FR" sz="1600" b="1" dirty="0">
              <a:latin typeface="Arial" pitchFamily="34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64916" y="3575074"/>
            <a:ext cx="3175200" cy="558000"/>
          </a:xfrm>
          <a:prstGeom prst="rect">
            <a:avLst/>
          </a:prstGeom>
          <a:solidFill>
            <a:srgbClr val="FFFF00">
              <a:alpha val="78824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morning" dir="t"/>
          </a:scene3d>
          <a:sp3d extrusionH="76200" contourW="12700">
            <a:bevelT w="114300" prst="artDeco"/>
            <a:extrusionClr>
              <a:schemeClr val="accent3">
                <a:lumMod val="40000"/>
                <a:lumOff val="6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/>
          <a:lstStyle/>
          <a:p>
            <a:pPr algn="ctr">
              <a:defRPr/>
            </a:pPr>
            <a:endParaRPr lang="fr-FR" sz="400" b="1" dirty="0">
              <a:solidFill>
                <a:schemeClr val="accent4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fr-FR" sz="1600" b="1" dirty="0">
                <a:latin typeface="Calibri" pitchFamily="34" charset="0"/>
                <a:cs typeface="Calibri" pitchFamily="34" charset="0"/>
              </a:rPr>
              <a:t>Investissements Privés directs</a:t>
            </a:r>
            <a:endParaRPr lang="fr-FR" sz="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 txBox="1">
            <a:spLocks noGrp="1"/>
          </p:cNvSpPr>
          <p:nvPr/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defRPr/>
            </a:pPr>
            <a:fld id="{016B0E17-730E-46D3-A8CC-1F7246584B79}" type="datetime1">
              <a:rPr lang="fr-FR" sz="1200">
                <a:solidFill>
                  <a:schemeClr val="folHlink"/>
                </a:solidFill>
                <a:latin typeface="+mn-lt"/>
              </a:rPr>
              <a:pPr algn="r">
                <a:defRPr/>
              </a:pPr>
              <a:t>12/janv.2012</a:t>
            </a:fld>
            <a:endParaRPr lang="fr-FR" sz="120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193925"/>
            <a:ext cx="7842448" cy="2819400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fr-FR" sz="4800" b="1" dirty="0" smtClean="0">
                <a:solidFill>
                  <a:srgbClr val="FFFF00"/>
                </a:solidFill>
                <a:latin typeface="Lucida Handwriting" pitchFamily="66" charset="0"/>
              </a:rPr>
              <a:t>Merci   pour </a:t>
            </a:r>
            <a:br>
              <a:rPr lang="fr-FR" sz="4800" b="1" dirty="0" smtClean="0">
                <a:solidFill>
                  <a:srgbClr val="FFFF00"/>
                </a:solidFill>
                <a:latin typeface="Lucida Handwriting" pitchFamily="66" charset="0"/>
              </a:rPr>
            </a:br>
            <a:r>
              <a:rPr lang="fr-FR" sz="4800" b="1" dirty="0" smtClean="0">
                <a:solidFill>
                  <a:srgbClr val="FFFF00"/>
                </a:solidFill>
                <a:latin typeface="Lucida Handwriting" pitchFamily="66" charset="0"/>
              </a:rPr>
              <a:t>votre   bienveillante </a:t>
            </a:r>
            <a:br>
              <a:rPr lang="fr-FR" sz="4800" b="1" dirty="0" smtClean="0">
                <a:solidFill>
                  <a:srgbClr val="FFFF00"/>
                </a:solidFill>
                <a:latin typeface="Lucida Handwriting" pitchFamily="66" charset="0"/>
              </a:rPr>
            </a:br>
            <a:r>
              <a:rPr lang="fr-FR" sz="4800" b="1" dirty="0" smtClean="0">
                <a:solidFill>
                  <a:srgbClr val="FFFF00"/>
                </a:solidFill>
                <a:latin typeface="Lucida Handwriting" pitchFamily="66" charset="0"/>
              </a:rPr>
              <a:t>attention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8305800" y="5476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571759"/>
            <a:ext cx="8215313" cy="2143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fr-FR" sz="3600" dirty="0" smtClean="0">
                <a:solidFill>
                  <a:srgbClr val="0000FF"/>
                </a:solidFill>
              </a:rPr>
              <a:t/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/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/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/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/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>Pour atteindre cet objectif, 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3600" dirty="0" smtClean="0">
                <a:solidFill>
                  <a:srgbClr val="0000FF"/>
                </a:solidFill>
              </a:rPr>
              <a:t>une restructuration en profondeur du secteur agricole s’imposait.</a:t>
            </a:r>
            <a:endParaRPr lang="fr-FR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205163"/>
            <a:ext cx="7626350" cy="1447800"/>
          </a:xfrm>
        </p:spPr>
        <p:txBody>
          <a:bodyPr/>
          <a:lstStyle/>
          <a:p>
            <a:pPr algn="ctr" eaLnBrk="1" hangingPunct="1"/>
            <a:r>
              <a:rPr lang="fr-FR" sz="3600" dirty="0" smtClean="0">
                <a:solidFill>
                  <a:srgbClr val="0000FF"/>
                </a:solidFill>
              </a:rPr>
              <a:t>PRINCIPES ET OBJECTIFS 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dirty="0" smtClean="0">
                <a:solidFill>
                  <a:srgbClr val="0000FF"/>
                </a:solidFill>
              </a:rPr>
              <a:t>DE LA</a:t>
            </a:r>
            <a:br>
              <a:rPr lang="fr-FR" dirty="0" smtClean="0">
                <a:solidFill>
                  <a:srgbClr val="0000FF"/>
                </a:solidFill>
              </a:rPr>
            </a:br>
            <a:r>
              <a:rPr lang="fr-FR" dirty="0" smtClean="0">
                <a:solidFill>
                  <a:srgbClr val="0000FF"/>
                </a:solidFill>
              </a:rPr>
              <a:t>RESTRUCTURATION</a:t>
            </a:r>
            <a:r>
              <a:rPr lang="fr-FR" sz="4800" dirty="0" smtClean="0">
                <a:solidFill>
                  <a:srgbClr val="0000FF"/>
                </a:solidFill>
              </a:rPr>
              <a:t> </a:t>
            </a:r>
            <a:br>
              <a:rPr lang="fr-FR" sz="4800" dirty="0" smtClean="0">
                <a:solidFill>
                  <a:srgbClr val="0000FF"/>
                </a:solidFill>
              </a:rPr>
            </a:br>
            <a:r>
              <a:rPr lang="fr-FR" sz="4800" dirty="0" smtClean="0">
                <a:solidFill>
                  <a:srgbClr val="0000FF"/>
                </a:solidFill>
              </a:rPr>
              <a:t/>
            </a:r>
            <a:br>
              <a:rPr lang="fr-FR" sz="48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DU MINISTERE DE L’AGRICULTURE, DE L’ELEVAGE 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DE LA PECHE ET DU DEVELOPPEMENT RURAL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14313"/>
            <a:ext cx="7086600" cy="1273175"/>
          </a:xfrm>
        </p:spPr>
        <p:txBody>
          <a:bodyPr/>
          <a:lstStyle/>
          <a:p>
            <a:pPr algn="ctr" eaLnBrk="1" hangingPunct="1"/>
            <a:r>
              <a:rPr lang="fr-FR" sz="3600" smtClean="0">
                <a:solidFill>
                  <a:srgbClr val="0000FF"/>
                </a:solidFill>
              </a:rPr>
              <a:t>PRINCIPE 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75" y="2786063"/>
            <a:ext cx="9286875" cy="3752850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0000FF"/>
                </a:solidFill>
              </a:rPr>
              <a:t>RECENTRAGE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0000FF"/>
                </a:solidFill>
              </a:rPr>
              <a:t>DU MINISTERE SUR 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4000" b="1" smtClean="0">
                <a:solidFill>
                  <a:srgbClr val="0000FF"/>
                </a:solidFill>
              </a:rPr>
              <a:t>SES MISSIONS  REGALIENNES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6480720" cy="1016000"/>
          </a:xfrm>
        </p:spPr>
        <p:txBody>
          <a:bodyPr/>
          <a:lstStyle/>
          <a:p>
            <a:pPr algn="ctr"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63" y="1500174"/>
            <a:ext cx="8643931" cy="5214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1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fr-FR" dirty="0" smtClean="0"/>
              <a:t>Elaboration des politiques sectorielles ;</a:t>
            </a:r>
          </a:p>
          <a:p>
            <a:pPr lvl="1" eaLnBrk="1" hangingPunct="1">
              <a:buNone/>
            </a:pPr>
            <a:endParaRPr lang="fr-FR" sz="1000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fr-FR" dirty="0" smtClean="0"/>
              <a:t>Définition des normes et standards ;</a:t>
            </a:r>
          </a:p>
          <a:p>
            <a:pPr lvl="1" eaLnBrk="1" hangingPunct="1"/>
            <a:endParaRPr lang="fr-FR" sz="1000" dirty="0" smtClean="0"/>
          </a:p>
          <a:p>
            <a:pPr lvl="1" eaLnBrk="1" hangingPunct="1"/>
            <a:r>
              <a:rPr lang="fr-FR" dirty="0" smtClean="0"/>
              <a:t>Appuis institutionnels :</a:t>
            </a:r>
          </a:p>
          <a:p>
            <a:pPr lvl="2" eaLnBrk="1" hangingPunct="1"/>
            <a:r>
              <a:rPr lang="fr-FR" dirty="0" smtClean="0"/>
              <a:t>infrastructures, </a:t>
            </a:r>
          </a:p>
          <a:p>
            <a:pPr lvl="2" eaLnBrk="1" hangingPunct="1"/>
            <a:r>
              <a:rPr lang="fr-FR" dirty="0" smtClean="0"/>
              <a:t>diffusion des matériels végétal, animal, halieutique,</a:t>
            </a:r>
          </a:p>
          <a:p>
            <a:pPr lvl="2" eaLnBrk="1" hangingPunct="1"/>
            <a:r>
              <a:rPr lang="fr-FR" dirty="0" smtClean="0"/>
              <a:t>Formation.</a:t>
            </a:r>
          </a:p>
          <a:p>
            <a:pPr lvl="2" eaLnBrk="1" hangingPunct="1"/>
            <a:endParaRPr lang="fr-FR" sz="1000" dirty="0" smtClean="0"/>
          </a:p>
          <a:p>
            <a:pPr lvl="1" eaLnBrk="1" hangingPunct="1"/>
            <a:r>
              <a:rPr lang="fr-FR" dirty="0" smtClean="0"/>
              <a:t>Contrôle de qualités;</a:t>
            </a:r>
          </a:p>
          <a:p>
            <a:pPr lvl="1" eaLnBrk="1" hangingPunct="1"/>
            <a:endParaRPr lang="fr-FR" sz="1000" dirty="0" smtClean="0"/>
          </a:p>
          <a:p>
            <a:pPr lvl="1" eaLnBrk="1" hangingPunct="1"/>
            <a:r>
              <a:rPr lang="fr-FR" dirty="0" smtClean="0"/>
              <a:t>Evaluation de la mise en œuvre des politiques.</a:t>
            </a:r>
          </a:p>
          <a:p>
            <a:pPr eaLnBrk="1" hangingPunct="1">
              <a:buFont typeface="Wingdings" pitchFamily="2" charset="2"/>
              <a:buNone/>
            </a:pPr>
            <a:endParaRPr lang="fr-FR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28670"/>
            <a:ext cx="7535862" cy="1447800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1200" dirty="0" smtClean="0">
                <a:solidFill>
                  <a:srgbClr val="0000FF"/>
                </a:solidFill>
              </a:rPr>
              <a:t/>
            </a:r>
            <a:br>
              <a:rPr lang="fr-FR" sz="1200" dirty="0" smtClean="0">
                <a:solidFill>
                  <a:srgbClr val="0000FF"/>
                </a:solidFill>
              </a:rPr>
            </a:br>
            <a:r>
              <a:rPr lang="fr-FR" sz="2800" dirty="0" smtClean="0">
                <a:solidFill>
                  <a:srgbClr val="008E40"/>
                </a:solidFill>
              </a:rPr>
              <a:t>Élaboration et suivi des politiques sectorielles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43" y="2780928"/>
            <a:ext cx="8964613" cy="357190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Direction Générale de l’Agriculture ;</a:t>
            </a:r>
          </a:p>
          <a:p>
            <a:pPr lvl="1" eaLnBrk="1" hangingPunct="1">
              <a:lnSpc>
                <a:spcPct val="90000"/>
              </a:lnSpc>
            </a:pPr>
            <a:endParaRPr lang="fr-F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Direction Générale de l’Elevage ;</a:t>
            </a:r>
          </a:p>
          <a:p>
            <a:pPr lvl="1" eaLnBrk="1" hangingPunct="1">
              <a:lnSpc>
                <a:spcPct val="90000"/>
              </a:lnSpc>
            </a:pPr>
            <a:endParaRPr lang="fr-F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Direction Générale des Pêches et Aquaculture ;</a:t>
            </a:r>
          </a:p>
          <a:p>
            <a:pPr lvl="1" eaLnBrk="1" hangingPunct="1">
              <a:lnSpc>
                <a:spcPct val="90000"/>
              </a:lnSpc>
            </a:pPr>
            <a:endParaRPr lang="fr-F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Direction Générale du Développement Rural ;</a:t>
            </a:r>
          </a:p>
          <a:p>
            <a:pPr lvl="1" eaLnBrk="1" hangingPunct="1">
              <a:lnSpc>
                <a:spcPct val="90000"/>
              </a:lnSpc>
            </a:pPr>
            <a:endParaRPr lang="fr-F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dirty="0" smtClean="0"/>
              <a:t>Direction Générale des Etudes et des Statistiques Agricoles.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981068"/>
            <a:ext cx="6696744" cy="1447800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</a:t>
            </a:r>
            <a:br>
              <a:rPr lang="fr-FR" sz="3600" dirty="0" smtClean="0">
                <a:solidFill>
                  <a:srgbClr val="0000FF"/>
                </a:solidFill>
              </a:rPr>
            </a:br>
            <a:r>
              <a:rPr lang="fr-FR" sz="1200" dirty="0" smtClean="0">
                <a:solidFill>
                  <a:srgbClr val="0000FF"/>
                </a:solidFill>
              </a:rPr>
              <a:t/>
            </a:r>
            <a:br>
              <a:rPr lang="fr-FR" sz="1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8E40"/>
                </a:solidFill>
              </a:rPr>
              <a:t>Définition des normes et standards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3786197"/>
            <a:ext cx="7205657" cy="1071563"/>
          </a:xfrm>
        </p:spPr>
        <p:txBody>
          <a:bodyPr/>
          <a:lstStyle/>
          <a:p>
            <a:pPr marL="0" lvl="1" indent="0" algn="ctr" eaLnBrk="1" hangingPunct="1">
              <a:buFont typeface="Wingdings" pitchFamily="2" charset="2"/>
              <a:buNone/>
            </a:pPr>
            <a:r>
              <a:rPr lang="fr-FR" sz="4400" dirty="0" smtClean="0"/>
              <a:t>Base : Codex </a:t>
            </a:r>
            <a:r>
              <a:rPr lang="fr-FR" sz="4400" dirty="0" err="1" smtClean="0"/>
              <a:t>Alimentarius</a:t>
            </a: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152" y="928670"/>
            <a:ext cx="5848368" cy="1447800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 </a:t>
            </a:r>
            <a:r>
              <a:rPr lang="fr-FR" dirty="0" smtClean="0">
                <a:solidFill>
                  <a:srgbClr val="0000FF"/>
                </a:solidFill>
              </a:rPr>
              <a:t/>
            </a:r>
            <a:br>
              <a:rPr lang="fr-FR" dirty="0" smtClean="0">
                <a:solidFill>
                  <a:srgbClr val="0000FF"/>
                </a:solidFill>
              </a:rPr>
            </a:br>
            <a:r>
              <a:rPr lang="fr-FR" sz="1200" dirty="0" smtClean="0">
                <a:solidFill>
                  <a:srgbClr val="0000FF"/>
                </a:solidFill>
              </a:rPr>
              <a:t/>
            </a:r>
            <a:br>
              <a:rPr lang="fr-FR" sz="1200" dirty="0" smtClean="0">
                <a:solidFill>
                  <a:srgbClr val="0000FF"/>
                </a:solidFill>
              </a:rPr>
            </a:br>
            <a:r>
              <a:rPr lang="fr-FR" sz="3200" dirty="0" smtClean="0">
                <a:solidFill>
                  <a:srgbClr val="008E40"/>
                </a:solidFill>
              </a:rPr>
              <a:t>Appuis institutionnels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089291"/>
            <a:ext cx="7920037" cy="3411543"/>
          </a:xfrm>
        </p:spPr>
        <p:txBody>
          <a:bodyPr/>
          <a:lstStyle/>
          <a:p>
            <a:pPr eaLnBrk="1" hangingPunct="1"/>
            <a:r>
              <a:rPr lang="fr-FR" dirty="0" smtClean="0"/>
              <a:t>Renforcement des capacités en infrastructures;</a:t>
            </a:r>
          </a:p>
          <a:p>
            <a:pPr eaLnBrk="1" hangingPunct="1"/>
            <a:endParaRPr lang="fr-FR" sz="1200" dirty="0" smtClean="0"/>
          </a:p>
          <a:p>
            <a:pPr eaLnBrk="1" hangingPunct="1"/>
            <a:r>
              <a:rPr lang="fr-FR" dirty="0" smtClean="0"/>
              <a:t>Diffusion des matériels (végétal, animal, halieutique);</a:t>
            </a:r>
          </a:p>
          <a:p>
            <a:pPr eaLnBrk="1" hangingPunct="1"/>
            <a:endParaRPr lang="fr-FR" sz="1200" dirty="0" smtClean="0"/>
          </a:p>
          <a:p>
            <a:pPr eaLnBrk="1" hangingPunct="1"/>
            <a:r>
              <a:rPr lang="fr-FR" dirty="0" smtClean="0"/>
              <a:t>Formations.</a:t>
            </a:r>
          </a:p>
          <a:p>
            <a:pPr lvl="1" eaLnBrk="1" hangingPunct="1"/>
            <a:endParaRPr lang="fr-FR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980728"/>
            <a:ext cx="5880146" cy="1500198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FF"/>
                </a:solidFill>
              </a:rPr>
              <a:t>MISSIONS REGALIENNES 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3200" dirty="0" smtClean="0">
                <a:solidFill>
                  <a:srgbClr val="008E40"/>
                </a:solidFill>
              </a:rPr>
              <a:t>Contrôles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121044"/>
            <a:ext cx="8174037" cy="2951162"/>
          </a:xfrm>
        </p:spPr>
        <p:txBody>
          <a:bodyPr/>
          <a:lstStyle/>
          <a:p>
            <a:pPr lvl="1" eaLnBrk="1" hangingPunct="1"/>
            <a:r>
              <a:rPr lang="fr-FR" sz="4000" dirty="0" smtClean="0"/>
              <a:t>Contrôles de qualité ;</a:t>
            </a:r>
            <a:r>
              <a:rPr lang="fr-FR" dirty="0" smtClean="0"/>
              <a:t> </a:t>
            </a:r>
          </a:p>
          <a:p>
            <a:pPr lvl="1" eaLnBrk="1" hangingPunct="1"/>
            <a:endParaRPr lang="fr-FR" sz="1200" dirty="0" smtClean="0"/>
          </a:p>
          <a:p>
            <a:pPr lvl="1" eaLnBrk="1" hangingPunct="1"/>
            <a:r>
              <a:rPr lang="fr-FR" sz="4000" dirty="0" smtClean="0"/>
              <a:t>Contrôle de quantités ;</a:t>
            </a:r>
          </a:p>
          <a:p>
            <a:pPr lvl="1" eaLnBrk="1" hangingPunct="1"/>
            <a:endParaRPr lang="fr-FR" sz="1200" dirty="0" smtClean="0"/>
          </a:p>
          <a:p>
            <a:pPr lvl="1" eaLnBrk="1" hangingPunct="1"/>
            <a:r>
              <a:rPr lang="fr-FR" sz="4000" dirty="0" smtClean="0"/>
              <a:t>Analyses des produits agricoles.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4400" dirty="0" smtClean="0"/>
          </a:p>
          <a:p>
            <a:pPr lvl="1" eaLnBrk="1" hangingPunct="1"/>
            <a:endParaRPr lang="fr-FR" dirty="0" smtClean="0"/>
          </a:p>
          <a:p>
            <a:pPr eaLnBrk="1" hangingPunct="1"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Plan stratégique">
  <a:themeElements>
    <a:clrScheme name="Plan stratégiqu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Plan stratégiqu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 stratégiqu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stratégiqu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stratégiqu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stratégiqu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stratégiqu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stratégiqu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stratégiqu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stratégiqu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Office\Templates\1036\Plan stratégique.pot</Template>
  <TotalTime>2721</TotalTime>
  <Words>422</Words>
  <Application>Microsoft Office PowerPoint</Application>
  <PresentationFormat>Affichage à l'écran (4:3)</PresentationFormat>
  <Paragraphs>177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Plan stratégique</vt:lpstr>
      <vt:lpstr>Fusion</vt:lpstr>
      <vt:lpstr>Le projet de société  L’AVENIR EN CONFIANCE préconise la diversification de la base productive de notre économie en vue de faire du Gabon un pays émergent à l’horizon 2025  </vt:lpstr>
      <vt:lpstr>     Pour atteindre cet objectif,  une restructuration en profondeur du secteur agricole s’imposait.</vt:lpstr>
      <vt:lpstr>PRINCIPES ET OBJECTIFS  DE LA RESTRUCTURATION   DU MINISTERE DE L’AGRICULTURE, DE L’ELEVAGE  DE LA PECHE ET DU DEVELOPPEMENT RURAL</vt:lpstr>
      <vt:lpstr>PRINCIPE :</vt:lpstr>
      <vt:lpstr>MISSIONS REGALIENNES :</vt:lpstr>
      <vt:lpstr>MISSIONS REGALIENNES :  Élaboration et suivi des politiques sectorielles</vt:lpstr>
      <vt:lpstr>MISSIONS REGALIENNES :  Définition des normes et standards</vt:lpstr>
      <vt:lpstr>MISSIONS REGALIENNES :   Appuis institutionnels</vt:lpstr>
      <vt:lpstr>MISSIONS REGALIENNES :   Contrôles</vt:lpstr>
      <vt:lpstr>MISSIONS REGALIENNES :  Evaluation de la mise en œuvre des politiques</vt:lpstr>
      <vt:lpstr>PARTAGE DES ROLES  Ministère, autres intervenants</vt:lpstr>
      <vt:lpstr>ARCHITECTURE DE LA RESTRUCTURATION</vt:lpstr>
      <vt:lpstr>Diapositive 13</vt:lpstr>
      <vt:lpstr>Diapositive 14</vt:lpstr>
      <vt:lpstr>Diapositive 15</vt:lpstr>
      <vt:lpstr>Diapositive 16</vt:lpstr>
      <vt:lpstr>Diapositive 17</vt:lpstr>
      <vt:lpstr>Merci   pour  votre   bienveillante 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Ndong Sima Raymond</dc:creator>
  <cp:lastModifiedBy>xxx</cp:lastModifiedBy>
  <cp:revision>166</cp:revision>
  <cp:lastPrinted>1601-01-01T00:00:00Z</cp:lastPrinted>
  <dcterms:created xsi:type="dcterms:W3CDTF">1601-01-01T00:00:00Z</dcterms:created>
  <dcterms:modified xsi:type="dcterms:W3CDTF">2012-01-12T14:20:26Z</dcterms:modified>
</cp:coreProperties>
</file>