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0" r:id="rId3"/>
    <p:sldId id="281" r:id="rId4"/>
    <p:sldId id="282" r:id="rId5"/>
    <p:sldId id="283" r:id="rId6"/>
    <p:sldId id="275" r:id="rId7"/>
    <p:sldId id="284" r:id="rId8"/>
    <p:sldId id="285" r:id="rId9"/>
    <p:sldId id="286" r:id="rId10"/>
    <p:sldId id="287" r:id="rId11"/>
    <p:sldId id="289" r:id="rId12"/>
    <p:sldId id="288" r:id="rId13"/>
    <p:sldId id="262" r:id="rId14"/>
    <p:sldId id="263" r:id="rId15"/>
    <p:sldId id="292" r:id="rId16"/>
    <p:sldId id="293" r:id="rId17"/>
    <p:sldId id="267" r:id="rId18"/>
    <p:sldId id="268" r:id="rId19"/>
    <p:sldId id="294" r:id="rId20"/>
    <p:sldId id="295" r:id="rId21"/>
    <p:sldId id="273" r:id="rId22"/>
    <p:sldId id="297" r:id="rId23"/>
    <p:sldId id="298" r:id="rId24"/>
    <p:sldId id="277" r:id="rId25"/>
    <p:sldId id="270" r:id="rId26"/>
    <p:sldId id="271" r:id="rId27"/>
    <p:sldId id="269" r:id="rId2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D2DDDD"/>
    <a:srgbClr val="F3EBE3"/>
    <a:srgbClr val="D0DADB"/>
    <a:srgbClr val="448ACA"/>
    <a:srgbClr val="448A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74" d="100"/>
          <a:sy n="74" d="100"/>
        </p:scale>
        <p:origin x="2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DCF-0B7E-42EF-A1CB-5733FF206313}" type="datetimeFigureOut">
              <a:rPr lang="fr-FR" smtClean="0"/>
              <a:t>25/08/2025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2DB3B-9DD8-40C9-9838-C7067BA12D9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94616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DCF-0B7E-42EF-A1CB-5733FF206313}" type="datetimeFigureOut">
              <a:rPr lang="fr-FR" smtClean="0"/>
              <a:t>25/08/2025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2DB3B-9DD8-40C9-9838-C7067BA12D9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68310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DCF-0B7E-42EF-A1CB-5733FF206313}" type="datetimeFigureOut">
              <a:rPr lang="fr-FR" smtClean="0"/>
              <a:t>25/08/2025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2DB3B-9DD8-40C9-9838-C7067BA12D9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97091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DCF-0B7E-42EF-A1CB-5733FF206313}" type="datetimeFigureOut">
              <a:rPr lang="fr-FR" smtClean="0"/>
              <a:t>25/08/2025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2DB3B-9DD8-40C9-9838-C7067BA12D9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8883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DCF-0B7E-42EF-A1CB-5733FF206313}" type="datetimeFigureOut">
              <a:rPr lang="fr-FR" smtClean="0"/>
              <a:t>25/08/2025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2DB3B-9DD8-40C9-9838-C7067BA12D9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0491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DCF-0B7E-42EF-A1CB-5733FF206313}" type="datetimeFigureOut">
              <a:rPr lang="fr-FR" smtClean="0"/>
              <a:t>25/08/2025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2DB3B-9DD8-40C9-9838-C7067BA12D9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8740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DCF-0B7E-42EF-A1CB-5733FF206313}" type="datetimeFigureOut">
              <a:rPr lang="fr-FR" smtClean="0"/>
              <a:t>25/08/2025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2DB3B-9DD8-40C9-9838-C7067BA12D9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36359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DCF-0B7E-42EF-A1CB-5733FF206313}" type="datetimeFigureOut">
              <a:rPr lang="fr-FR" smtClean="0"/>
              <a:t>25/08/2025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2DB3B-9DD8-40C9-9838-C7067BA12D9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58494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DCF-0B7E-42EF-A1CB-5733FF206313}" type="datetimeFigureOut">
              <a:rPr lang="fr-FR" smtClean="0"/>
              <a:t>25/08/2025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2DB3B-9DD8-40C9-9838-C7067BA12D9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372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DCF-0B7E-42EF-A1CB-5733FF206313}" type="datetimeFigureOut">
              <a:rPr lang="fr-FR" smtClean="0"/>
              <a:t>25/08/2025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2DB3B-9DD8-40C9-9838-C7067BA12D9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9943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E1DCF-0B7E-42EF-A1CB-5733FF206313}" type="datetimeFigureOut">
              <a:rPr lang="fr-FR" smtClean="0"/>
              <a:t>25/08/2025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2DB3B-9DD8-40C9-9838-C7067BA12D9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6688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3E1DCF-0B7E-42EF-A1CB-5733FF206313}" type="datetimeFigureOut">
              <a:rPr lang="fr-FR" smtClean="0"/>
              <a:t>25/08/2025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12DB3B-9DD8-40C9-9838-C7067BA12D9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48768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B5195E9-5F05-568E-61AF-3AD2923EAD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652" y="1847641"/>
            <a:ext cx="12054348" cy="588450"/>
          </a:xfrm>
        </p:spPr>
        <p:txBody>
          <a:bodyPr>
            <a:noAutofit/>
          </a:bodyPr>
          <a:lstStyle/>
          <a:p>
            <a:r>
              <a:rPr lang="fr-FR" sz="2000" b="1" dirty="0">
                <a:solidFill>
                  <a:schemeClr val="bg1"/>
                </a:solidFill>
              </a:rPr>
              <a:t>Forum national de concertation sur la mise en œuvre de l’interdiction de l’importation des poulets de chaire et le renforcement de la filière avicole au Gabon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94478E6-9857-5A17-B732-B62E56521F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652" y="3059072"/>
            <a:ext cx="11635274" cy="959311"/>
          </a:xfrm>
          <a:noFill/>
        </p:spPr>
        <p:txBody>
          <a:bodyPr>
            <a:normAutofit fontScale="55000" lnSpcReduction="20000"/>
          </a:bodyPr>
          <a:lstStyle/>
          <a:p>
            <a:r>
              <a:rPr lang="fr-FR" sz="5100" b="1" dirty="0">
                <a:solidFill>
                  <a:srgbClr val="FFC000"/>
                </a:solidFill>
              </a:rPr>
              <a:t>Vers une souveraineté du secteur avicole au Gabon: Synergies entre les investisseurs privés, les éleveurs nationaux et les services de l’Etat  </a:t>
            </a:r>
          </a:p>
          <a:p>
            <a:r>
              <a:rPr lang="fr-FR" sz="2200" dirty="0">
                <a:solidFill>
                  <a:schemeClr val="bg1"/>
                </a:solidFill>
              </a:rPr>
              <a:t>Libreville, du  25 au 26 août 2025</a:t>
            </a: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CD8A224F-E786-31DF-BD59-E90D1E18F017}"/>
              </a:ext>
            </a:extLst>
          </p:cNvPr>
          <p:cNvSpPr txBox="1">
            <a:spLocks/>
          </p:cNvSpPr>
          <p:nvPr/>
        </p:nvSpPr>
        <p:spPr>
          <a:xfrm>
            <a:off x="1299967" y="4454551"/>
            <a:ext cx="9950245" cy="6938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600" dirty="0">
                <a:solidFill>
                  <a:schemeClr val="bg1"/>
                </a:solidFill>
              </a:rPr>
              <a:t>Gilles Aurélien BOUPANA MAPEYI</a:t>
            </a:r>
          </a:p>
          <a:p>
            <a:r>
              <a:rPr lang="fr-FR" sz="1600" dirty="0">
                <a:solidFill>
                  <a:schemeClr val="bg1"/>
                </a:solidFill>
              </a:rPr>
              <a:t>CNP,FAO SFC</a:t>
            </a:r>
          </a:p>
        </p:txBody>
      </p:sp>
    </p:spTree>
    <p:extLst>
      <p:ext uri="{BB962C8B-B14F-4D97-AF65-F5344CB8AC3E}">
        <p14:creationId xmlns:p14="http://schemas.microsoft.com/office/powerpoint/2010/main" val="2818812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llipse 5">
            <a:extLst>
              <a:ext uri="{FF2B5EF4-FFF2-40B4-BE49-F238E27FC236}">
                <a16:creationId xmlns:a16="http://schemas.microsoft.com/office/drawing/2014/main" id="{6D7DEE25-D54B-603B-91C6-F60583541517}"/>
              </a:ext>
            </a:extLst>
          </p:cNvPr>
          <p:cNvSpPr/>
          <p:nvPr/>
        </p:nvSpPr>
        <p:spPr>
          <a:xfrm>
            <a:off x="391888" y="5453754"/>
            <a:ext cx="631020" cy="55050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7</a:t>
            </a:r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2008A311-664A-7DA1-57CD-29A55DF9DBFC}"/>
              </a:ext>
            </a:extLst>
          </p:cNvPr>
          <p:cNvSpPr txBox="1">
            <a:spLocks/>
          </p:cNvSpPr>
          <p:nvPr/>
        </p:nvSpPr>
        <p:spPr>
          <a:xfrm>
            <a:off x="838200" y="81843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4000" b="1" dirty="0"/>
              <a:t>8. Calibrage des fermes selon l’objectif de production</a:t>
            </a:r>
          </a:p>
        </p:txBody>
      </p:sp>
      <p:graphicFrame>
        <p:nvGraphicFramePr>
          <p:cNvPr id="5" name="Espace réservé du contenu 3">
            <a:extLst>
              <a:ext uri="{FF2B5EF4-FFF2-40B4-BE49-F238E27FC236}">
                <a16:creationId xmlns:a16="http://schemas.microsoft.com/office/drawing/2014/main" id="{F1CBD3F3-6A9B-A7D3-5679-E3C086A04B4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22260735"/>
              </p:ext>
            </p:extLst>
          </p:nvPr>
        </p:nvGraphicFramePr>
        <p:xfrm>
          <a:off x="838200" y="2277030"/>
          <a:ext cx="10744200" cy="37669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86050">
                  <a:extLst>
                    <a:ext uri="{9D8B030D-6E8A-4147-A177-3AD203B41FA5}">
                      <a16:colId xmlns:a16="http://schemas.microsoft.com/office/drawing/2014/main" val="1232151030"/>
                    </a:ext>
                  </a:extLst>
                </a:gridCol>
                <a:gridCol w="2686050">
                  <a:extLst>
                    <a:ext uri="{9D8B030D-6E8A-4147-A177-3AD203B41FA5}">
                      <a16:colId xmlns:a16="http://schemas.microsoft.com/office/drawing/2014/main" val="2772183261"/>
                    </a:ext>
                  </a:extLst>
                </a:gridCol>
                <a:gridCol w="2686050">
                  <a:extLst>
                    <a:ext uri="{9D8B030D-6E8A-4147-A177-3AD203B41FA5}">
                      <a16:colId xmlns:a16="http://schemas.microsoft.com/office/drawing/2014/main" val="3153516150"/>
                    </a:ext>
                  </a:extLst>
                </a:gridCol>
                <a:gridCol w="2686050">
                  <a:extLst>
                    <a:ext uri="{9D8B030D-6E8A-4147-A177-3AD203B41FA5}">
                      <a16:colId xmlns:a16="http://schemas.microsoft.com/office/drawing/2014/main" val="4273208003"/>
                    </a:ext>
                  </a:extLst>
                </a:gridCol>
              </a:tblGrid>
              <a:tr h="94172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dirty="0"/>
                        <a:t>Type de ferme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Taille (m²)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Objectif mensuel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Profil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43959988"/>
                  </a:ext>
                </a:extLst>
              </a:tr>
              <a:tr h="94172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Micro-ferme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50–100 m²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300–500 poulets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Jeunes autoentrepreneurs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35637399"/>
                  </a:ext>
                </a:extLst>
              </a:tr>
              <a:tr h="94172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Ferme moyenne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dirty="0"/>
                        <a:t>200–500 m²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1 000–2 000 poulets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Entrepreneurs confirmés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61448873"/>
                  </a:ext>
                </a:extLst>
              </a:tr>
              <a:tr h="94172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Ferme pilote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&gt;1 000 m²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&gt;5 000 poulets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dirty="0"/>
                        <a:t>Investisseurs privés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62098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92258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07B317-F148-04BA-CA3F-C81C11313B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llipse 4">
            <a:extLst>
              <a:ext uri="{FF2B5EF4-FFF2-40B4-BE49-F238E27FC236}">
                <a16:creationId xmlns:a16="http://schemas.microsoft.com/office/drawing/2014/main" id="{BA022454-3AB0-B267-572F-CA61A3E02788}"/>
              </a:ext>
            </a:extLst>
          </p:cNvPr>
          <p:cNvSpPr/>
          <p:nvPr/>
        </p:nvSpPr>
        <p:spPr>
          <a:xfrm>
            <a:off x="401218" y="5593719"/>
            <a:ext cx="631020" cy="55050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8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2A89BA7-0A2C-ED2F-6B46-EE162E837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935" y="598390"/>
            <a:ext cx="10515600" cy="1277063"/>
          </a:xfrm>
        </p:spPr>
        <p:txBody>
          <a:bodyPr/>
          <a:lstStyle/>
          <a:p>
            <a:r>
              <a:rPr lang="fr-FR" b="1" dirty="0"/>
              <a:t>9.Filière intégrée pour la provende 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BF252F65-39A5-E1A1-8797-A06DA027EA6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67319194"/>
              </p:ext>
            </p:extLst>
          </p:nvPr>
        </p:nvGraphicFramePr>
        <p:xfrm>
          <a:off x="838199" y="1956252"/>
          <a:ext cx="10724535" cy="42015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42653">
                  <a:extLst>
                    <a:ext uri="{9D8B030D-6E8A-4147-A177-3AD203B41FA5}">
                      <a16:colId xmlns:a16="http://schemas.microsoft.com/office/drawing/2014/main" val="38198039"/>
                    </a:ext>
                  </a:extLst>
                </a:gridCol>
                <a:gridCol w="4680154">
                  <a:extLst>
                    <a:ext uri="{9D8B030D-6E8A-4147-A177-3AD203B41FA5}">
                      <a16:colId xmlns:a16="http://schemas.microsoft.com/office/drawing/2014/main" val="3299884036"/>
                    </a:ext>
                  </a:extLst>
                </a:gridCol>
                <a:gridCol w="4001728">
                  <a:extLst>
                    <a:ext uri="{9D8B030D-6E8A-4147-A177-3AD203B41FA5}">
                      <a16:colId xmlns:a16="http://schemas.microsoft.com/office/drawing/2014/main" val="2419525687"/>
                    </a:ext>
                  </a:extLst>
                </a:gridCol>
              </a:tblGrid>
              <a:tr h="53156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dirty="0"/>
                        <a:t>Maillon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dirty="0"/>
                        <a:t>Acteurs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Contribution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8308863"/>
                  </a:ext>
                </a:extLst>
              </a:tr>
              <a:tr h="91749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b="1" dirty="0"/>
                        <a:t>Culture du maïs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Agriculteurs locaux, GIE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Approvisionnement en céréales riches en énergie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6755975"/>
                  </a:ext>
                </a:extLst>
              </a:tr>
              <a:tr h="91749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b="1" dirty="0"/>
                        <a:t>Culture du soja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GIE agricoles, ZAP (Zones à Productivité élevée)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Source de protéines végétales pour la croissance des poulets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20488272"/>
                  </a:ext>
                </a:extLst>
              </a:tr>
              <a:tr h="91749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b="1" dirty="0"/>
                        <a:t>Transformation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Usines de provende Provinciales (privées ou coopératives)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Formulation adaptée aux besoins du poulet ( Ex: croissance rapide ou croissance lente)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20126025"/>
                  </a:ext>
                </a:extLst>
              </a:tr>
              <a:tr h="91749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dirty="0"/>
                        <a:t> </a:t>
                      </a:r>
                      <a:r>
                        <a:rPr lang="fr-FR" b="1" dirty="0"/>
                        <a:t>Distribution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dirty="0"/>
                        <a:t>Pôles avicoles, fermes calibrées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dirty="0"/>
                        <a:t>Accès direct à une provende locale, abordable et traçable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918047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4242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BF6B77-A4AC-8CBA-3EEF-2CDC728132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AF680EF-97C9-5416-6691-D5A96A1F3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9672" y="2945299"/>
            <a:ext cx="10515601" cy="14027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4400" dirty="0"/>
              <a:t>Choix des animaux pour les pôles régionaux</a:t>
            </a:r>
          </a:p>
          <a:p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28191971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e 2">
            <a:extLst>
              <a:ext uri="{FF2B5EF4-FFF2-40B4-BE49-F238E27FC236}">
                <a16:creationId xmlns:a16="http://schemas.microsoft.com/office/drawing/2014/main" id="{43EC366B-1EDA-68B7-288D-80A313A3568A}"/>
              </a:ext>
            </a:extLst>
          </p:cNvPr>
          <p:cNvSpPr/>
          <p:nvPr/>
        </p:nvSpPr>
        <p:spPr>
          <a:xfrm>
            <a:off x="559839" y="4828607"/>
            <a:ext cx="631020" cy="55050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9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4C2E278-D804-032B-3A11-9009B62769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959" y="670848"/>
            <a:ext cx="10515600" cy="1325563"/>
          </a:xfrm>
        </p:spPr>
        <p:txBody>
          <a:bodyPr/>
          <a:lstStyle/>
          <a:p>
            <a:r>
              <a:rPr lang="fr-FR" b="1" dirty="0"/>
              <a:t>10. </a:t>
            </a:r>
            <a:r>
              <a:rPr lang="fr-FR" sz="4000" b="1" dirty="0"/>
              <a:t>Rendement</a:t>
            </a:r>
            <a:r>
              <a:rPr lang="fr-FR" b="1" dirty="0"/>
              <a:t> au m² et optimisation</a:t>
            </a:r>
          </a:p>
        </p:txBody>
      </p:sp>
      <p:sp>
        <p:nvSpPr>
          <p:cNvPr id="36" name="Rectangle 3">
            <a:extLst>
              <a:ext uri="{FF2B5EF4-FFF2-40B4-BE49-F238E27FC236}">
                <a16:creationId xmlns:a16="http://schemas.microsoft.com/office/drawing/2014/main" id="{C821E0C2-96C8-58CC-1E46-8D0EB188C90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967188" y="1996411"/>
            <a:ext cx="10654541" cy="34778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fr-FR" altLang="fr-F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Exemple du poulet Goliath</a:t>
            </a:r>
            <a:r>
              <a:rPr kumimoji="0" lang="fr-FR" altLang="fr-FR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fr-FR" altLang="fr-FR" sz="2400" dirty="0">
              <a:latin typeface="Arial" panose="020B0604020202020204" pitchFamily="34" charset="0"/>
            </a:endParaRPr>
          </a:p>
          <a:p>
            <a:pPr marL="457200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fr-FR" altLang="fr-F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Rendement moyen du poulet Goliath : </a:t>
            </a:r>
            <a:r>
              <a:rPr kumimoji="0" lang="fr-FR" altLang="fr-FR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12–15 poulets/m²</a:t>
            </a:r>
          </a:p>
          <a:p>
            <a:pPr marL="457200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kumimoji="0" lang="fr-FR" altLang="fr-FR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457200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fr-FR" altLang="fr-F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Besoin d’aération, température contrôlée, densité maîtrisée</a:t>
            </a:r>
          </a:p>
          <a:p>
            <a:pPr marL="457200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kumimoji="0" lang="fr-FR" altLang="fr-FR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457200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fr-FR" altLang="fr-F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Objectif : maximiser le rendement sans compromettre le bien-être animal</a:t>
            </a:r>
          </a:p>
        </p:txBody>
      </p:sp>
    </p:spTree>
    <p:extLst>
      <p:ext uri="{BB962C8B-B14F-4D97-AF65-F5344CB8AC3E}">
        <p14:creationId xmlns:p14="http://schemas.microsoft.com/office/powerpoint/2010/main" val="9791589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e 2">
            <a:extLst>
              <a:ext uri="{FF2B5EF4-FFF2-40B4-BE49-F238E27FC236}">
                <a16:creationId xmlns:a16="http://schemas.microsoft.com/office/drawing/2014/main" id="{041EC33C-9FDE-E237-F126-35C6AA1A4B93}"/>
              </a:ext>
            </a:extLst>
          </p:cNvPr>
          <p:cNvSpPr/>
          <p:nvPr/>
        </p:nvSpPr>
        <p:spPr>
          <a:xfrm>
            <a:off x="597160" y="4725968"/>
            <a:ext cx="631020" cy="55050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10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F3BF0B2-B8F6-600F-1967-23A4CC45CC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959" y="607721"/>
            <a:ext cx="10515600" cy="1325563"/>
          </a:xfrm>
        </p:spPr>
        <p:txBody>
          <a:bodyPr>
            <a:normAutofit/>
          </a:bodyPr>
          <a:lstStyle/>
          <a:p>
            <a:r>
              <a:rPr lang="fr-FR" sz="4000" b="1" dirty="0"/>
              <a:t>11. Caractéristiques du poulet Goliath</a:t>
            </a:r>
          </a:p>
        </p:txBody>
      </p:sp>
      <p:graphicFrame>
        <p:nvGraphicFramePr>
          <p:cNvPr id="7" name="Espace réservé du contenu 6">
            <a:extLst>
              <a:ext uri="{FF2B5EF4-FFF2-40B4-BE49-F238E27FC236}">
                <a16:creationId xmlns:a16="http://schemas.microsoft.com/office/drawing/2014/main" id="{EF766C41-84F1-B616-D87F-39ACAA4DED4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053280" y="1690688"/>
          <a:ext cx="10085440" cy="359195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042720">
                  <a:extLst>
                    <a:ext uri="{9D8B030D-6E8A-4147-A177-3AD203B41FA5}">
                      <a16:colId xmlns:a16="http://schemas.microsoft.com/office/drawing/2014/main" val="3237130846"/>
                    </a:ext>
                  </a:extLst>
                </a:gridCol>
                <a:gridCol w="5042720">
                  <a:extLst>
                    <a:ext uri="{9D8B030D-6E8A-4147-A177-3AD203B41FA5}">
                      <a16:colId xmlns:a16="http://schemas.microsoft.com/office/drawing/2014/main" val="225660416"/>
                    </a:ext>
                  </a:extLst>
                </a:gridCol>
              </a:tblGrid>
              <a:tr h="37246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dirty="0"/>
                        <a:t>Critère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Détail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6854254"/>
                  </a:ext>
                </a:extLst>
              </a:tr>
              <a:tr h="64287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dirty="0"/>
                        <a:t>Croissance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Rapide (45–60 jours)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22521403"/>
                  </a:ext>
                </a:extLst>
              </a:tr>
              <a:tr h="37246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dirty="0"/>
                        <a:t> Poids adulte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2,5–3,5 kg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81226838"/>
                  </a:ext>
                </a:extLst>
              </a:tr>
              <a:tr h="64287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dirty="0"/>
                        <a:t>Résistance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Bonne tolérance aux maladies locales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58317501"/>
                  </a:ext>
                </a:extLst>
              </a:tr>
              <a:tr h="64287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dirty="0"/>
                        <a:t>Adaptation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Excellente en climat équatorial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66801867"/>
                  </a:ext>
                </a:extLst>
              </a:tr>
              <a:tr h="91839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dirty="0"/>
                        <a:t>Qualité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dirty="0"/>
                        <a:t>Chair ferme, appréciée localement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391009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19699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e 2">
            <a:extLst>
              <a:ext uri="{FF2B5EF4-FFF2-40B4-BE49-F238E27FC236}">
                <a16:creationId xmlns:a16="http://schemas.microsoft.com/office/drawing/2014/main" id="{1175622D-11E3-8903-1F9C-8C7E00DB5F7E}"/>
              </a:ext>
            </a:extLst>
          </p:cNvPr>
          <p:cNvSpPr/>
          <p:nvPr/>
        </p:nvSpPr>
        <p:spPr>
          <a:xfrm>
            <a:off x="625151" y="5593719"/>
            <a:ext cx="631020" cy="55050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11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2D1695C-B8C5-3365-86B3-EFB8C5E4A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448" y="719688"/>
            <a:ext cx="10803194" cy="1325563"/>
          </a:xfrm>
        </p:spPr>
        <p:txBody>
          <a:bodyPr/>
          <a:lstStyle/>
          <a:p>
            <a:r>
              <a:rPr lang="fr-FR" b="1" dirty="0"/>
              <a:t>12 </a:t>
            </a:r>
            <a:r>
              <a:rPr lang="fr-FR" sz="4000" b="1" dirty="0"/>
              <a:t>Système</a:t>
            </a:r>
            <a:r>
              <a:rPr lang="fr-FR" b="1" dirty="0"/>
              <a:t> de santé One </a:t>
            </a:r>
            <a:r>
              <a:rPr lang="fr-FR" b="1" dirty="0" err="1"/>
              <a:t>Health</a:t>
            </a:r>
            <a:r>
              <a:rPr lang="fr-FR" b="1" dirty="0"/>
              <a:t> autour des pôles provinciaux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3FDE0D9C-D839-0C69-0693-41E4A15D0EC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33613772"/>
              </p:ext>
            </p:extLst>
          </p:nvPr>
        </p:nvGraphicFramePr>
        <p:xfrm>
          <a:off x="1088598" y="1971006"/>
          <a:ext cx="10294749" cy="422329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431583">
                  <a:extLst>
                    <a:ext uri="{9D8B030D-6E8A-4147-A177-3AD203B41FA5}">
                      <a16:colId xmlns:a16="http://schemas.microsoft.com/office/drawing/2014/main" val="4202336310"/>
                    </a:ext>
                  </a:extLst>
                </a:gridCol>
                <a:gridCol w="3431583">
                  <a:extLst>
                    <a:ext uri="{9D8B030D-6E8A-4147-A177-3AD203B41FA5}">
                      <a16:colId xmlns:a16="http://schemas.microsoft.com/office/drawing/2014/main" val="917821879"/>
                    </a:ext>
                  </a:extLst>
                </a:gridCol>
                <a:gridCol w="3431583">
                  <a:extLst>
                    <a:ext uri="{9D8B030D-6E8A-4147-A177-3AD203B41FA5}">
                      <a16:colId xmlns:a16="http://schemas.microsoft.com/office/drawing/2014/main" val="3723004477"/>
                    </a:ext>
                  </a:extLst>
                </a:gridCol>
              </a:tblGrid>
              <a:tr h="703882">
                <a:tc gridSpan="3"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b="1" dirty="0"/>
                        <a:t>Objectif :</a:t>
                      </a:r>
                      <a:r>
                        <a:rPr lang="fr-FR" dirty="0"/>
                        <a:t> Créer un réseau vétérinaire accessible, réactif et intégré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>
                        <a:buNone/>
                      </a:pPr>
                      <a:endParaRPr lang="fr-FR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>
                        <a:buNone/>
                      </a:pPr>
                      <a:endParaRPr lang="fr-F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67432717"/>
                  </a:ext>
                </a:extLst>
              </a:tr>
              <a:tr h="70388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dirty="0"/>
                        <a:t>Composant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Fonction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Bénéficiaires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22112403"/>
                  </a:ext>
                </a:extLst>
              </a:tr>
              <a:tr h="70388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Poste vétérinaire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dirty="0"/>
                        <a:t>Diagnostic, vaccination, </a:t>
                      </a:r>
                      <a:r>
                        <a:rPr lang="fr-FR"/>
                        <a:t>surveillance intégrée des </a:t>
                      </a:r>
                      <a:r>
                        <a:rPr lang="fr-FR" dirty="0"/>
                        <a:t>maladies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Éleveurs locaux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40432315"/>
                  </a:ext>
                </a:extLst>
              </a:tr>
              <a:tr h="70388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Laboratoire mobile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Détection rapide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Coopératives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87478654"/>
                  </a:ext>
                </a:extLst>
              </a:tr>
              <a:tr h="70388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dirty="0"/>
                        <a:t>Application mobile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dirty="0"/>
                        <a:t>Suivi sanitaire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Jeunes autoentrepreneurs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16130293"/>
                  </a:ext>
                </a:extLst>
              </a:tr>
              <a:tr h="70388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Centre de formation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Renforcement des capacités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dirty="0"/>
                        <a:t>Techniciens &amp; ASC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187924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75133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0B3CF1-845F-C860-6BEC-9BA4C47E17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C5DCA30-9475-8B52-F6D9-BC7EFFA768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47567" y="2759689"/>
            <a:ext cx="7264384" cy="8605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4400" dirty="0"/>
              <a:t>Mécanisme de Financement</a:t>
            </a:r>
          </a:p>
        </p:txBody>
      </p:sp>
    </p:spTree>
    <p:extLst>
      <p:ext uri="{BB962C8B-B14F-4D97-AF65-F5344CB8AC3E}">
        <p14:creationId xmlns:p14="http://schemas.microsoft.com/office/powerpoint/2010/main" val="38517458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7426618-2F01-1EBC-C01D-402856270B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637" y="770517"/>
            <a:ext cx="10965024" cy="1325563"/>
          </a:xfrm>
        </p:spPr>
        <p:txBody>
          <a:bodyPr>
            <a:normAutofit/>
          </a:bodyPr>
          <a:lstStyle/>
          <a:p>
            <a:r>
              <a:rPr lang="fr-FR" sz="4000" b="1" dirty="0"/>
              <a:t>13 Pistes de financement pour une stratégie avicole inclusive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7295805-EF88-CB25-BA95-7D53041B7E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4738" y="2096080"/>
            <a:ext cx="10842523" cy="4004904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fr-FR" b="1" dirty="0"/>
              <a:t>Financements publics et institutionnels</a:t>
            </a:r>
            <a:endParaRPr lang="fr-FR" sz="1600" b="1" dirty="0"/>
          </a:p>
          <a:p>
            <a:r>
              <a:rPr lang="fr-FR" b="1" dirty="0"/>
              <a:t>Fonds souverains &amp; budgets nationaux</a:t>
            </a:r>
            <a:r>
              <a:rPr lang="fr-FR" dirty="0"/>
              <a:t> : appui aux pôles provinciaux, subventions aux coopératives</a:t>
            </a:r>
          </a:p>
          <a:p>
            <a:endParaRPr lang="fr-FR" sz="1400" dirty="0"/>
          </a:p>
          <a:p>
            <a:r>
              <a:rPr lang="fr-FR" b="1" dirty="0"/>
              <a:t>Banques de développement</a:t>
            </a:r>
            <a:r>
              <a:rPr lang="fr-FR" dirty="0"/>
              <a:t> : BAD, BDEAC, BOAD pour les infrastructures (abattoirs, provende)</a:t>
            </a:r>
          </a:p>
          <a:p>
            <a:endParaRPr lang="fr-FR" sz="1400" dirty="0"/>
          </a:p>
          <a:p>
            <a:r>
              <a:rPr lang="fr-FR" b="1" dirty="0"/>
              <a:t>Fonds internationaux</a:t>
            </a:r>
            <a:r>
              <a:rPr lang="fr-FR" dirty="0"/>
              <a:t> : </a:t>
            </a:r>
            <a:r>
              <a:rPr lang="fr-FR" i="1" dirty="0" err="1"/>
              <a:t>Pandemic</a:t>
            </a:r>
            <a:r>
              <a:rPr lang="fr-FR" i="1" dirty="0"/>
              <a:t> </a:t>
            </a:r>
            <a:r>
              <a:rPr lang="fr-FR" i="1" dirty="0" err="1"/>
              <a:t>Fund</a:t>
            </a:r>
            <a:r>
              <a:rPr lang="fr-FR" dirty="0"/>
              <a:t>, </a:t>
            </a:r>
            <a:r>
              <a:rPr lang="fr-FR" i="1" dirty="0"/>
              <a:t>FAO</a:t>
            </a:r>
            <a:r>
              <a:rPr lang="fr-FR" dirty="0"/>
              <a:t>, </a:t>
            </a:r>
            <a:r>
              <a:rPr lang="fr-FR" i="1" dirty="0"/>
              <a:t>FIDA</a:t>
            </a:r>
            <a:r>
              <a:rPr lang="fr-FR" dirty="0"/>
              <a:t>, </a:t>
            </a:r>
            <a:r>
              <a:rPr lang="fr-FR" i="1" dirty="0"/>
              <a:t>GAFSP</a:t>
            </a:r>
            <a:r>
              <a:rPr lang="fr-FR" dirty="0"/>
              <a:t> pour la résilience alimentaire</a:t>
            </a:r>
          </a:p>
        </p:txBody>
      </p:sp>
    </p:spTree>
    <p:extLst>
      <p:ext uri="{BB962C8B-B14F-4D97-AF65-F5344CB8AC3E}">
        <p14:creationId xmlns:p14="http://schemas.microsoft.com/office/powerpoint/2010/main" val="42604883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02584C2-4524-2242-B100-4A2BAB896F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310" y="822330"/>
            <a:ext cx="10515600" cy="1325563"/>
          </a:xfrm>
        </p:spPr>
        <p:txBody>
          <a:bodyPr>
            <a:normAutofit/>
          </a:bodyPr>
          <a:lstStyle/>
          <a:p>
            <a:r>
              <a:rPr lang="fr-FR" sz="4000" b="1" dirty="0"/>
              <a:t>13 Pistes de financement pour une stratégie avicole inclusive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C3444B4-0D91-3895-F74A-A0DA939326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618" y="2225341"/>
            <a:ext cx="10515600" cy="3914202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fr-FR" b="1" dirty="0"/>
              <a:t>2. Investissements privés structurants</a:t>
            </a:r>
            <a:endParaRPr lang="fr-FR" sz="1800" b="1" dirty="0"/>
          </a:p>
          <a:p>
            <a:r>
              <a:rPr lang="fr-FR" dirty="0"/>
              <a:t>Entreprises agroalimentaires : intégration verticale (poussins, provende, abattage)</a:t>
            </a:r>
          </a:p>
          <a:p>
            <a:endParaRPr lang="fr-FR" sz="1200" dirty="0"/>
          </a:p>
          <a:p>
            <a:r>
              <a:rPr lang="fr-FR" dirty="0"/>
              <a:t>Distributeurs et chaînes de supermarchés : sécurisation des volumes et qualité</a:t>
            </a:r>
          </a:p>
          <a:p>
            <a:endParaRPr lang="fr-FR" sz="1200" dirty="0"/>
          </a:p>
          <a:p>
            <a:r>
              <a:rPr lang="fr-FR" dirty="0"/>
              <a:t>Fonds d’investissement à impact : ciblant l’inclusion, la jeunesse et la souveraineté alimentaire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086580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D057F84-86BE-0CDB-310A-4D423F25B6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311" y="738350"/>
            <a:ext cx="10515600" cy="1325563"/>
          </a:xfrm>
        </p:spPr>
        <p:txBody>
          <a:bodyPr>
            <a:normAutofit/>
          </a:bodyPr>
          <a:lstStyle/>
          <a:p>
            <a:r>
              <a:rPr lang="fr-FR" sz="4000" b="1" dirty="0"/>
              <a:t>13 Pistes de financement pour une stratégie avicole inclusive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6947369-C665-C926-A4A8-C7F37962E3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1286" y="2093753"/>
            <a:ext cx="10433180" cy="4131614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fr-FR" sz="4600" b="1" dirty="0"/>
              <a:t>3. Financement communautaire et coopératif</a:t>
            </a:r>
          </a:p>
          <a:p>
            <a:r>
              <a:rPr lang="fr-FR" sz="4600" dirty="0"/>
              <a:t>Microcrédit rural pour les petits éleveurs</a:t>
            </a:r>
          </a:p>
          <a:p>
            <a:r>
              <a:rPr lang="fr-FR" sz="4600" dirty="0"/>
              <a:t>Coopératives avicoles avec capitalisation collective</a:t>
            </a:r>
          </a:p>
          <a:p>
            <a:r>
              <a:rPr lang="fr-FR" sz="4600" dirty="0"/>
              <a:t>Plateformes de financement participatif (crowdfunding agricole)</a:t>
            </a:r>
          </a:p>
          <a:p>
            <a:pPr marL="0" indent="0">
              <a:buNone/>
            </a:pPr>
            <a:endParaRPr lang="fr-FR" sz="1000" dirty="0"/>
          </a:p>
          <a:p>
            <a:pPr marL="0" indent="0">
              <a:buNone/>
            </a:pPr>
            <a:r>
              <a:rPr lang="fr-FR" sz="4600" b="1" dirty="0"/>
              <a:t>4. Mécanismes incitatifs</a:t>
            </a:r>
          </a:p>
          <a:p>
            <a:r>
              <a:rPr lang="fr-FR" sz="4600" dirty="0"/>
              <a:t>Exonérations fiscales pour les intrants locaux</a:t>
            </a:r>
          </a:p>
          <a:p>
            <a:r>
              <a:rPr lang="fr-FR" sz="4600" dirty="0"/>
              <a:t>Garanties publiques pour les prêts aux jeunes autoentrepreneurs</a:t>
            </a:r>
          </a:p>
          <a:p>
            <a:r>
              <a:rPr lang="fr-FR" sz="4600" dirty="0"/>
              <a:t>Subventions à la formation et à l’innovation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334123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llipse 6">
            <a:extLst>
              <a:ext uri="{FF2B5EF4-FFF2-40B4-BE49-F238E27FC236}">
                <a16:creationId xmlns:a16="http://schemas.microsoft.com/office/drawing/2014/main" id="{CF714206-AEB9-0636-DA5A-AF1FD5C6D214}"/>
              </a:ext>
            </a:extLst>
          </p:cNvPr>
          <p:cNvSpPr/>
          <p:nvPr/>
        </p:nvSpPr>
        <p:spPr>
          <a:xfrm>
            <a:off x="671804" y="5593719"/>
            <a:ext cx="631020" cy="55050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1</a:t>
            </a:r>
          </a:p>
        </p:txBody>
      </p:sp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E898AA6E-A3CF-448E-278F-CA70529F8575}"/>
              </a:ext>
            </a:extLst>
          </p:cNvPr>
          <p:cNvSpPr txBox="1">
            <a:spLocks/>
          </p:cNvSpPr>
          <p:nvPr/>
        </p:nvSpPr>
        <p:spPr>
          <a:xfrm>
            <a:off x="6119179" y="365125"/>
            <a:ext cx="5165035" cy="6592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004DB4B6-4419-1A9E-1A14-F33DEB7459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355" y="915631"/>
            <a:ext cx="10515600" cy="1325563"/>
          </a:xfrm>
        </p:spPr>
        <p:txBody>
          <a:bodyPr>
            <a:normAutofit/>
          </a:bodyPr>
          <a:lstStyle/>
          <a:p>
            <a:r>
              <a:rPr lang="fr-FR" sz="4000" b="1" dirty="0"/>
              <a:t>1. Contexte et Problématique</a:t>
            </a:r>
            <a:br>
              <a:rPr lang="fr-FR" sz="4000" b="1" dirty="0"/>
            </a:br>
            <a:endParaRPr lang="fr-FR" sz="4000" dirty="0"/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517A1BBA-D3D6-F913-AE4C-5F17719F07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0228" y="1578413"/>
            <a:ext cx="10223986" cy="456581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2500"/>
          </a:bodyPr>
          <a:lstStyle/>
          <a:p>
            <a:r>
              <a:rPr lang="fr-FR" sz="3500" dirty="0"/>
              <a:t>Dépendance &gt;80 % aux importations de poulets de chair</a:t>
            </a:r>
          </a:p>
          <a:p>
            <a:endParaRPr lang="fr-FR" sz="3500" dirty="0"/>
          </a:p>
          <a:p>
            <a:r>
              <a:rPr lang="fr-FR" sz="3500" dirty="0"/>
              <a:t>Faible structuration de la filière locale</a:t>
            </a:r>
          </a:p>
          <a:p>
            <a:endParaRPr lang="fr-FR" sz="3500" dirty="0"/>
          </a:p>
          <a:p>
            <a:r>
              <a:rPr lang="fr-FR" sz="3500" dirty="0"/>
              <a:t>Manque d’infrastructures, d’intrants et de coordination</a:t>
            </a:r>
          </a:p>
          <a:p>
            <a:endParaRPr lang="fr-FR" sz="3500" dirty="0"/>
          </a:p>
          <a:p>
            <a:r>
              <a:rPr lang="fr-FR" sz="3500" dirty="0"/>
              <a:t>Opportunité : mobilisation du secteur privé et des jeunes autoentrepreneurs</a:t>
            </a:r>
          </a:p>
        </p:txBody>
      </p:sp>
    </p:spTree>
    <p:extLst>
      <p:ext uri="{BB962C8B-B14F-4D97-AF65-F5344CB8AC3E}">
        <p14:creationId xmlns:p14="http://schemas.microsoft.com/office/powerpoint/2010/main" val="27217646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F08242D-9FDC-2885-8C56-184A36EF13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4514" y="2831525"/>
            <a:ext cx="10515600" cy="9940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4400" dirty="0"/>
              <a:t>Modélisation de l’approche économique</a:t>
            </a:r>
          </a:p>
        </p:txBody>
      </p:sp>
    </p:spTree>
    <p:extLst>
      <p:ext uri="{BB962C8B-B14F-4D97-AF65-F5344CB8AC3E}">
        <p14:creationId xmlns:p14="http://schemas.microsoft.com/office/powerpoint/2010/main" val="26223370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llipse 4">
            <a:extLst>
              <a:ext uri="{FF2B5EF4-FFF2-40B4-BE49-F238E27FC236}">
                <a16:creationId xmlns:a16="http://schemas.microsoft.com/office/drawing/2014/main" id="{88E15737-0E5F-49BD-335A-012A9E3D4A33}"/>
              </a:ext>
            </a:extLst>
          </p:cNvPr>
          <p:cNvSpPr/>
          <p:nvPr/>
        </p:nvSpPr>
        <p:spPr>
          <a:xfrm>
            <a:off x="774441" y="5519077"/>
            <a:ext cx="631020" cy="55050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12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4C3D009-CA3C-B490-3CAC-CA183F6E06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637" y="1507157"/>
            <a:ext cx="11602065" cy="1325563"/>
          </a:xfrm>
        </p:spPr>
        <p:txBody>
          <a:bodyPr>
            <a:normAutofit fontScale="90000"/>
          </a:bodyPr>
          <a:lstStyle/>
          <a:p>
            <a:r>
              <a:rPr lang="fr-FR" sz="4900" b="1" dirty="0"/>
              <a:t>14 Modèles économiques de production avec </a:t>
            </a:r>
            <a:r>
              <a:rPr lang="fr-FR" b="1" dirty="0"/>
              <a:t>itinéraire</a:t>
            </a:r>
            <a:r>
              <a:rPr lang="fr-FR" sz="4900" b="1" dirty="0"/>
              <a:t> technique viable</a:t>
            </a:r>
            <a:br>
              <a:rPr lang="fr-FR" sz="4900" b="1" dirty="0"/>
            </a:br>
            <a:br>
              <a:rPr lang="fr-FR" b="1" dirty="0"/>
            </a:br>
            <a:br>
              <a:rPr lang="fr-FR" b="1" dirty="0"/>
            </a:b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E0E474F-E861-4DE2-97F6-87319A0729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8240" y="1371600"/>
            <a:ext cx="10515600" cy="4307714"/>
          </a:xfrm>
        </p:spPr>
        <p:txBody>
          <a:bodyPr/>
          <a:lstStyle/>
          <a:p>
            <a:pPr marL="0" indent="0">
              <a:buNone/>
            </a:pPr>
            <a:endParaRPr lang="fr-FR" b="1" dirty="0"/>
          </a:p>
          <a:p>
            <a:pPr marL="0" indent="0">
              <a:buNone/>
            </a:pPr>
            <a:r>
              <a:rPr lang="fr-FR" b="1" dirty="0"/>
              <a:t>1. Trois modèles calibrés selon les profils</a:t>
            </a:r>
          </a:p>
          <a:p>
            <a:endParaRPr lang="fr-FR" dirty="0"/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768D0087-2502-2C47-CDFF-FF9E37857C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9337237"/>
              </p:ext>
            </p:extLst>
          </p:nvPr>
        </p:nvGraphicFramePr>
        <p:xfrm>
          <a:off x="1230230" y="2430738"/>
          <a:ext cx="9731540" cy="3650559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432885">
                  <a:extLst>
                    <a:ext uri="{9D8B030D-6E8A-4147-A177-3AD203B41FA5}">
                      <a16:colId xmlns:a16="http://schemas.microsoft.com/office/drawing/2014/main" val="136377173"/>
                    </a:ext>
                  </a:extLst>
                </a:gridCol>
                <a:gridCol w="2432885">
                  <a:extLst>
                    <a:ext uri="{9D8B030D-6E8A-4147-A177-3AD203B41FA5}">
                      <a16:colId xmlns:a16="http://schemas.microsoft.com/office/drawing/2014/main" val="515349631"/>
                    </a:ext>
                  </a:extLst>
                </a:gridCol>
                <a:gridCol w="2432885">
                  <a:extLst>
                    <a:ext uri="{9D8B030D-6E8A-4147-A177-3AD203B41FA5}">
                      <a16:colId xmlns:a16="http://schemas.microsoft.com/office/drawing/2014/main" val="1521373855"/>
                    </a:ext>
                  </a:extLst>
                </a:gridCol>
                <a:gridCol w="2432885">
                  <a:extLst>
                    <a:ext uri="{9D8B030D-6E8A-4147-A177-3AD203B41FA5}">
                      <a16:colId xmlns:a16="http://schemas.microsoft.com/office/drawing/2014/main" val="1374438003"/>
                    </a:ext>
                  </a:extLst>
                </a:gridCol>
              </a:tblGrid>
              <a:tr h="101989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dirty="0"/>
                        <a:t>Modèle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dirty="0"/>
                        <a:t>Taille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Production mensuelle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Public cible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01005991"/>
                  </a:ext>
                </a:extLst>
              </a:tr>
              <a:tr h="101989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dirty="0"/>
                        <a:t>Petite-ferme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50–100 m²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dirty="0"/>
                        <a:t>300–500 poulets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Jeunes autoentrepreneurs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7637070"/>
                  </a:ext>
                </a:extLst>
              </a:tr>
              <a:tr h="101989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dirty="0"/>
                        <a:t>Ferme coopérative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200–500 m²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1 000–2 000 poulets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Groupements ruraux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36022222"/>
                  </a:ext>
                </a:extLst>
              </a:tr>
              <a:tr h="59088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dirty="0"/>
                        <a:t>Ferme intégrée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&gt;1 000 m²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&gt;5 000 poulets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dirty="0"/>
                        <a:t>Investisseurs privés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592133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12557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llipse 4">
            <a:extLst>
              <a:ext uri="{FF2B5EF4-FFF2-40B4-BE49-F238E27FC236}">
                <a16:creationId xmlns:a16="http://schemas.microsoft.com/office/drawing/2014/main" id="{66B1D928-D7EB-28B3-FC8C-B763948641A6}"/>
              </a:ext>
            </a:extLst>
          </p:cNvPr>
          <p:cNvSpPr/>
          <p:nvPr/>
        </p:nvSpPr>
        <p:spPr>
          <a:xfrm>
            <a:off x="597160" y="5593719"/>
            <a:ext cx="631020" cy="55050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13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AFB8F47-14DE-853A-C7E4-D4801445E6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315" y="681037"/>
            <a:ext cx="10515600" cy="1325563"/>
          </a:xfrm>
        </p:spPr>
        <p:txBody>
          <a:bodyPr/>
          <a:lstStyle/>
          <a:p>
            <a:r>
              <a:rPr lang="fr-FR" b="1" dirty="0"/>
              <a:t>14</a:t>
            </a:r>
            <a:r>
              <a:rPr lang="fr-FR" dirty="0"/>
              <a:t> </a:t>
            </a:r>
            <a:r>
              <a:rPr lang="fr-FR" sz="4000" b="1" dirty="0"/>
              <a:t>Modèles</a:t>
            </a:r>
            <a:r>
              <a:rPr lang="fr-FR" b="1" dirty="0"/>
              <a:t> économiques de production avec itinéraire technique viable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1E4640E-11F2-60A7-50C3-4A7CDF512B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812" y="1825625"/>
            <a:ext cx="10709988" cy="4351338"/>
          </a:xfrm>
        </p:spPr>
        <p:txBody>
          <a:bodyPr/>
          <a:lstStyle/>
          <a:p>
            <a:pPr marL="0" indent="0">
              <a:buNone/>
            </a:pPr>
            <a:r>
              <a:rPr lang="fr-FR" b="1" dirty="0"/>
              <a:t>2. Itinéraire technique simplifié (poulet Goliath)</a:t>
            </a:r>
          </a:p>
          <a:p>
            <a:endParaRPr lang="fr-FR" dirty="0"/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D5F7E3D1-ACD4-F52F-F6A1-F9980A0859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8576064"/>
              </p:ext>
            </p:extLst>
          </p:nvPr>
        </p:nvGraphicFramePr>
        <p:xfrm>
          <a:off x="1053280" y="2409640"/>
          <a:ext cx="10300520" cy="37673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910408">
                  <a:extLst>
                    <a:ext uri="{9D8B030D-6E8A-4147-A177-3AD203B41FA5}">
                      <a16:colId xmlns:a16="http://schemas.microsoft.com/office/drawing/2014/main" val="3359425335"/>
                    </a:ext>
                  </a:extLst>
                </a:gridCol>
                <a:gridCol w="6510594">
                  <a:extLst>
                    <a:ext uri="{9D8B030D-6E8A-4147-A177-3AD203B41FA5}">
                      <a16:colId xmlns:a16="http://schemas.microsoft.com/office/drawing/2014/main" val="248589468"/>
                    </a:ext>
                  </a:extLst>
                </a:gridCol>
                <a:gridCol w="1879518">
                  <a:extLst>
                    <a:ext uri="{9D8B030D-6E8A-4147-A177-3AD203B41FA5}">
                      <a16:colId xmlns:a16="http://schemas.microsoft.com/office/drawing/2014/main" val="3188832781"/>
                    </a:ext>
                  </a:extLst>
                </a:gridCol>
              </a:tblGrid>
              <a:tr h="47091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dirty="0"/>
                        <a:t>étape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Détail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dirty="0"/>
                        <a:t>Durée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08601833"/>
                  </a:ext>
                </a:extLst>
              </a:tr>
              <a:tr h="47091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dirty="0"/>
                        <a:t>Incubation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dirty="0"/>
                        <a:t>Achat de poussins Goliath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J0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89834742"/>
                  </a:ext>
                </a:extLst>
              </a:tr>
              <a:tr h="47091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dirty="0"/>
                        <a:t>Mise en place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Désinfection, installation, chauffage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J0–J3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32279463"/>
                  </a:ext>
                </a:extLst>
              </a:tr>
              <a:tr h="47091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dirty="0"/>
                        <a:t>Démarrage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dirty="0"/>
                        <a:t>Aliment correspondant 1, eau propre, température 32°C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J1–J14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54672921"/>
                  </a:ext>
                </a:extLst>
              </a:tr>
              <a:tr h="47091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dirty="0"/>
                        <a:t>Croissance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dirty="0"/>
                        <a:t>Aliment correspondant 2, ventilation, suivi sanitaire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J15–J35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61397653"/>
                  </a:ext>
                </a:extLst>
              </a:tr>
              <a:tr h="47091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dirty="0"/>
                        <a:t>Finition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dirty="0"/>
                        <a:t>Aliment correspondant 3, réduction densité, pesée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J36–J45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26327007"/>
                  </a:ext>
                </a:extLst>
              </a:tr>
              <a:tr h="47091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dirty="0"/>
                        <a:t>Abattage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dirty="0"/>
                        <a:t>Poids cible : 2,5–3,5 kg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J45–J50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15008784"/>
                  </a:ext>
                </a:extLst>
              </a:tr>
              <a:tr h="47091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dirty="0"/>
                        <a:t>Vide sanitaire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Nettoyage, désinfection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dirty="0"/>
                        <a:t>J51–J60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606161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6966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e 3">
            <a:extLst>
              <a:ext uri="{FF2B5EF4-FFF2-40B4-BE49-F238E27FC236}">
                <a16:creationId xmlns:a16="http://schemas.microsoft.com/office/drawing/2014/main" id="{F30DBFBB-A82B-33DD-5460-11A0CD6CF1E1}"/>
              </a:ext>
            </a:extLst>
          </p:cNvPr>
          <p:cNvSpPr/>
          <p:nvPr/>
        </p:nvSpPr>
        <p:spPr>
          <a:xfrm>
            <a:off x="354568" y="5509740"/>
            <a:ext cx="631020" cy="55050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14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1C4E0A6-3E34-2F9E-5EFD-428C119C70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975" y="701027"/>
            <a:ext cx="10515600" cy="1325563"/>
          </a:xfrm>
        </p:spPr>
        <p:txBody>
          <a:bodyPr/>
          <a:lstStyle/>
          <a:p>
            <a:r>
              <a:rPr lang="fr-FR" b="1" dirty="0"/>
              <a:t>14 Modèles économiques de production avec </a:t>
            </a:r>
            <a:r>
              <a:rPr lang="fr-FR" sz="4000" b="1" dirty="0"/>
              <a:t>itinéraire</a:t>
            </a:r>
            <a:r>
              <a:rPr lang="fr-FR" b="1" dirty="0"/>
              <a:t> technique viable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C973080-D3DE-6AA2-83C4-64C68EC6A8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7691" y="2026590"/>
            <a:ext cx="10410004" cy="4028985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fr-FR" sz="3000" b="1" dirty="0"/>
              <a:t>3. Importance des modèles économiques intégrés</a:t>
            </a:r>
          </a:p>
          <a:p>
            <a:pPr marL="0" indent="0">
              <a:buNone/>
            </a:pPr>
            <a:endParaRPr lang="fr-FR" b="1" dirty="0"/>
          </a:p>
          <a:p>
            <a:r>
              <a:rPr lang="fr-FR" sz="3000" b="1" dirty="0"/>
              <a:t>Réduction des coûts</a:t>
            </a:r>
            <a:r>
              <a:rPr lang="fr-FR" sz="3000" dirty="0"/>
              <a:t> grâce à la proximité des intrants</a:t>
            </a:r>
          </a:p>
          <a:p>
            <a:endParaRPr lang="fr-FR" sz="1700" dirty="0"/>
          </a:p>
          <a:p>
            <a:r>
              <a:rPr lang="fr-FR" sz="3000" b="1" dirty="0"/>
              <a:t>Sécurisation des débouchés</a:t>
            </a:r>
            <a:r>
              <a:rPr lang="fr-FR" sz="3000" dirty="0"/>
              <a:t> via circuits courts et contrats</a:t>
            </a:r>
          </a:p>
          <a:p>
            <a:endParaRPr lang="fr-FR" sz="1700" dirty="0"/>
          </a:p>
          <a:p>
            <a:r>
              <a:rPr lang="fr-FR" sz="3000" b="1" dirty="0"/>
              <a:t>Appui technique continu</a:t>
            </a:r>
            <a:r>
              <a:rPr lang="fr-FR" sz="3000" dirty="0"/>
              <a:t> par les pôles régionaux</a:t>
            </a:r>
          </a:p>
          <a:p>
            <a:endParaRPr lang="fr-FR" sz="1700" dirty="0"/>
          </a:p>
          <a:p>
            <a:r>
              <a:rPr lang="fr-FR" sz="3000" b="1" dirty="0"/>
              <a:t>Rentabilité maîtrisée</a:t>
            </a:r>
            <a:r>
              <a:rPr lang="fr-FR" sz="3000" dirty="0"/>
              <a:t> avec marges nettes &gt;20 % en modèle coopératif</a:t>
            </a:r>
          </a:p>
          <a:p>
            <a:endParaRPr lang="fr-FR" sz="1700" dirty="0"/>
          </a:p>
          <a:p>
            <a:r>
              <a:rPr lang="fr-FR" sz="3000" b="1" dirty="0"/>
              <a:t>Attractivité pour les jeunes</a:t>
            </a:r>
            <a:r>
              <a:rPr lang="fr-FR" sz="3000" dirty="0"/>
              <a:t> : faible capital initial, forte autonomie</a:t>
            </a:r>
          </a:p>
          <a:p>
            <a:pPr marL="0" indent="0">
              <a:buNone/>
            </a:pP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15940595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llipse 4">
            <a:extLst>
              <a:ext uri="{FF2B5EF4-FFF2-40B4-BE49-F238E27FC236}">
                <a16:creationId xmlns:a16="http://schemas.microsoft.com/office/drawing/2014/main" id="{65D74C3F-83C8-D716-F9D6-29D41D3F535A}"/>
              </a:ext>
            </a:extLst>
          </p:cNvPr>
          <p:cNvSpPr/>
          <p:nvPr/>
        </p:nvSpPr>
        <p:spPr>
          <a:xfrm>
            <a:off x="662476" y="5547064"/>
            <a:ext cx="631020" cy="55050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15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6D62FF8-6B35-DE7A-1EE6-DD8E9B7BEF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4894" y="681037"/>
            <a:ext cx="10515600" cy="1325563"/>
          </a:xfrm>
        </p:spPr>
        <p:txBody>
          <a:bodyPr/>
          <a:lstStyle/>
          <a:p>
            <a:r>
              <a:rPr lang="fr-FR" b="1" dirty="0"/>
              <a:t>14 </a:t>
            </a:r>
            <a:r>
              <a:rPr lang="fr-FR" sz="4000" b="1" dirty="0"/>
              <a:t>Modèles</a:t>
            </a:r>
            <a:r>
              <a:rPr lang="fr-FR" b="1" dirty="0"/>
              <a:t> économiques de production avec itinéraire technique viable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2666D96-AAD3-5871-2BC0-E86E8614E2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/>
              <a:t>4. Rôle des acteurs clés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738BDEE-8A09-99EF-3AE2-632C483EF499}"/>
              </a:ext>
            </a:extLst>
          </p:cNvPr>
          <p:cNvGraphicFramePr>
            <a:graphicFrameLocks noGrp="1"/>
          </p:cNvGraphicFramePr>
          <p:nvPr/>
        </p:nvGraphicFramePr>
        <p:xfrm>
          <a:off x="1088099" y="2282992"/>
          <a:ext cx="10515600" cy="3813007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452222950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1347537687"/>
                    </a:ext>
                  </a:extLst>
                </a:gridCol>
              </a:tblGrid>
              <a:tr h="60301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dirty="0"/>
                        <a:t>Acteur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Contribution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49665731"/>
                  </a:ext>
                </a:extLst>
              </a:tr>
              <a:tr h="79792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dirty="0"/>
                        <a:t>Recherche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Sélection génétique, formulation de provende locale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62615918"/>
                  </a:ext>
                </a:extLst>
              </a:tr>
              <a:tr h="60301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dirty="0"/>
                        <a:t>Organisations socioprofessionnelles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Formation, mutualisation, plaidoyer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38881270"/>
                  </a:ext>
                </a:extLst>
              </a:tr>
              <a:tr h="60301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dirty="0"/>
                        <a:t>État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Régulation, supervision, incitations fiscales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41962232"/>
                  </a:ext>
                </a:extLst>
              </a:tr>
              <a:tr h="60301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dirty="0"/>
                        <a:t>Investisseurs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Infrastructures, logistique, innovation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1643737"/>
                  </a:ext>
                </a:extLst>
              </a:tr>
              <a:tr h="60301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dirty="0"/>
                        <a:t>Éleveurs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dirty="0"/>
                        <a:t>Production, traçabilité, qualité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991031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98633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e 2">
            <a:extLst>
              <a:ext uri="{FF2B5EF4-FFF2-40B4-BE49-F238E27FC236}">
                <a16:creationId xmlns:a16="http://schemas.microsoft.com/office/drawing/2014/main" id="{49510D9D-0A4F-967E-1825-45B8B0D66CDB}"/>
              </a:ext>
            </a:extLst>
          </p:cNvPr>
          <p:cNvSpPr/>
          <p:nvPr/>
        </p:nvSpPr>
        <p:spPr>
          <a:xfrm>
            <a:off x="811765" y="5080532"/>
            <a:ext cx="631020" cy="55050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16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89B7D1C-206E-70DA-E50C-933670BD3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957" y="785002"/>
            <a:ext cx="10515600" cy="1325563"/>
          </a:xfrm>
        </p:spPr>
        <p:txBody>
          <a:bodyPr/>
          <a:lstStyle/>
          <a:p>
            <a:r>
              <a:rPr lang="fr-FR" altLang="fr-FR" b="1" dirty="0">
                <a:latin typeface="Arial" panose="020B0604020202020204" pitchFamily="34" charset="0"/>
              </a:rPr>
              <a:t>15. </a:t>
            </a:r>
            <a:r>
              <a:rPr lang="fr-FR" altLang="fr-FR" sz="4000" b="1" dirty="0">
                <a:latin typeface="Arial" panose="020B0604020202020204" pitchFamily="34" charset="0"/>
              </a:rPr>
              <a:t>Impacts</a:t>
            </a:r>
            <a:r>
              <a:rPr lang="fr-FR" altLang="fr-FR" b="1" dirty="0">
                <a:latin typeface="Arial" panose="020B0604020202020204" pitchFamily="34" charset="0"/>
              </a:rPr>
              <a:t> attendus</a:t>
            </a:r>
            <a:br>
              <a:rPr lang="fr-FR" altLang="fr-FR" b="1" dirty="0">
                <a:latin typeface="Arial" panose="020B0604020202020204" pitchFamily="34" charset="0"/>
              </a:rPr>
            </a:br>
            <a:endParaRPr lang="fr-FR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DBBE1B31-89F2-5D0C-DBF0-01D939E90F1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260785" y="1664991"/>
            <a:ext cx="9823982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fr-FR" altLang="fr-FR" dirty="0">
                <a:latin typeface="Arial" panose="020B0604020202020204" pitchFamily="34" charset="0"/>
              </a:rPr>
              <a:t>Réduction des importations de poulets de chair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fr-FR" altLang="fr-FR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fr-FR" altLang="fr-FR" dirty="0">
                <a:latin typeface="Arial" panose="020B0604020202020204" pitchFamily="34" charset="0"/>
              </a:rPr>
              <a:t>Création de milliers d’emplois ruraux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fr-FR" altLang="fr-FR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fr-FR" altLang="fr-FR" dirty="0">
                <a:latin typeface="Arial" panose="020B0604020202020204" pitchFamily="34" charset="0"/>
              </a:rPr>
              <a:t>Augmentation de la production locale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fr-FR" altLang="fr-FR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fr-FR" altLang="fr-FR" dirty="0">
                <a:latin typeface="Arial" panose="020B0604020202020204" pitchFamily="34" charset="0"/>
              </a:rPr>
              <a:t>Renforcement de la souveraineté s</a:t>
            </a:r>
            <a:r>
              <a:rPr kumimoji="0" lang="fr-FR" altLang="fr-F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anitaire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fr-FR" altLang="fr-FR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Inclusion sociale et économique</a:t>
            </a:r>
          </a:p>
        </p:txBody>
      </p:sp>
    </p:spTree>
    <p:extLst>
      <p:ext uri="{BB962C8B-B14F-4D97-AF65-F5344CB8AC3E}">
        <p14:creationId xmlns:p14="http://schemas.microsoft.com/office/powerpoint/2010/main" val="278642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e 2">
            <a:extLst>
              <a:ext uri="{FF2B5EF4-FFF2-40B4-BE49-F238E27FC236}">
                <a16:creationId xmlns:a16="http://schemas.microsoft.com/office/drawing/2014/main" id="{ADC9E82E-AEC7-9028-98F4-D7E670B85DC2}"/>
              </a:ext>
            </a:extLst>
          </p:cNvPr>
          <p:cNvSpPr/>
          <p:nvPr/>
        </p:nvSpPr>
        <p:spPr>
          <a:xfrm>
            <a:off x="503859" y="3494329"/>
            <a:ext cx="631020" cy="55050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17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615EC02-6466-F702-FE22-636610C6F0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983" y="887639"/>
            <a:ext cx="10515600" cy="1325563"/>
          </a:xfrm>
        </p:spPr>
        <p:txBody>
          <a:bodyPr/>
          <a:lstStyle/>
          <a:p>
            <a:r>
              <a:rPr lang="fr-FR" altLang="fr-FR" b="1" dirty="0">
                <a:latin typeface="Arial" panose="020B0604020202020204" pitchFamily="34" charset="0"/>
              </a:rPr>
              <a:t>16. </a:t>
            </a:r>
            <a:r>
              <a:rPr lang="fr-FR" altLang="fr-FR" sz="4000" b="1" dirty="0">
                <a:latin typeface="Arial" panose="020B0604020202020204" pitchFamily="34" charset="0"/>
              </a:rPr>
              <a:t>Conclusion</a:t>
            </a:r>
            <a:r>
              <a:rPr lang="fr-FR" altLang="fr-FR" b="1" dirty="0">
                <a:latin typeface="Arial" panose="020B0604020202020204" pitchFamily="34" charset="0"/>
              </a:rPr>
              <a:t> et appel à l’action</a:t>
            </a:r>
            <a:br>
              <a:rPr lang="fr-FR" altLang="fr-FR" b="1" dirty="0">
                <a:latin typeface="Arial" panose="020B0604020202020204" pitchFamily="34" charset="0"/>
              </a:rPr>
            </a:br>
            <a:endParaRPr lang="fr-FR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BB574E7C-E7AC-01F4-2C2F-85434B2F68C5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953730" y="1806196"/>
            <a:ext cx="11031794" cy="22467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Le Gabon peut devenir un leader régional de la filière avicole, en misant sur l’innovation, l’inclusion et la structuration territoriale.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Il est </a:t>
            </a:r>
            <a:r>
              <a:rPr lang="fr-FR" altLang="fr-FR" dirty="0">
                <a:latin typeface="Arial" panose="020B0604020202020204" pitchFamily="34" charset="0"/>
              </a:rPr>
              <a:t>impératif d’engager </a:t>
            </a:r>
            <a:r>
              <a:rPr kumimoji="0" lang="fr-FR" altLang="fr-F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les investisseurs</a:t>
            </a:r>
            <a:r>
              <a:rPr lang="fr-FR" altLang="fr-FR" dirty="0">
                <a:latin typeface="Arial" panose="020B0604020202020204" pitchFamily="34" charset="0"/>
              </a:rPr>
              <a:t>,</a:t>
            </a:r>
            <a:r>
              <a:rPr kumimoji="0" lang="fr-FR" altLang="fr-F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de mobiliser les jeunes, et bâtir une souveraineté avicole durable.</a:t>
            </a:r>
            <a:endParaRPr kumimoji="0" lang="fr-FR" altLang="fr-FR" sz="6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64742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" y="1"/>
            <a:ext cx="12191999" cy="68579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483283" y="2138917"/>
            <a:ext cx="6280149" cy="2503249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8467" algn="ctr">
              <a:spcBef>
                <a:spcPts val="80"/>
              </a:spcBef>
            </a:pPr>
            <a:r>
              <a:rPr lang="fr-FR" sz="6000" b="1" spc="-169" dirty="0">
                <a:solidFill>
                  <a:srgbClr val="BECC7C"/>
                </a:solidFill>
                <a:latin typeface="Verdana"/>
                <a:cs typeface="Verdana"/>
              </a:rPr>
              <a:t>Merci pour votre  attention</a:t>
            </a:r>
            <a:endParaRPr sz="6000" dirty="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llipse 4">
            <a:extLst>
              <a:ext uri="{FF2B5EF4-FFF2-40B4-BE49-F238E27FC236}">
                <a16:creationId xmlns:a16="http://schemas.microsoft.com/office/drawing/2014/main" id="{64F65E3C-1ED6-331C-0743-6EE1768D8582}"/>
              </a:ext>
            </a:extLst>
          </p:cNvPr>
          <p:cNvSpPr/>
          <p:nvPr/>
        </p:nvSpPr>
        <p:spPr>
          <a:xfrm>
            <a:off x="251921" y="3401018"/>
            <a:ext cx="631020" cy="55050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2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E57E8B9-7033-9BBA-B3F5-B322E12BAA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6392" y="1945395"/>
            <a:ext cx="10557665" cy="20621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fr-FR" altLang="fr-FR" sz="2000" b="1" dirty="0">
              <a:latin typeface="Arial" panose="020B0604020202020204" pitchFamily="34" charset="0"/>
            </a:endParaRP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fr-FR" altLang="fr-FR" sz="3600" dirty="0"/>
              <a:t>Créer une filière avicole nationale intégrée, compétitive et inclusive, avec des pôles provinciaux structurés et des partenariats public–privés supervisés par l’Etat.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17A805E7-B10F-FCC7-8644-7EB826F423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53009" y="1065956"/>
            <a:ext cx="428611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altLang="fr-FR" sz="4000" b="1" dirty="0"/>
              <a:t>2. Vision stratégique</a:t>
            </a:r>
            <a:endParaRPr kumimoji="0" lang="fr-FR" altLang="fr-FR" sz="9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1622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2F675176-0CF0-0FDF-8444-D34CD11DEF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2819335"/>
            <a:ext cx="10515600" cy="6096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3600" b="1" dirty="0"/>
              <a:t>Pôles provinciaux de production avicole au Gabon</a:t>
            </a:r>
          </a:p>
        </p:txBody>
      </p:sp>
    </p:spTree>
    <p:extLst>
      <p:ext uri="{BB962C8B-B14F-4D97-AF65-F5344CB8AC3E}">
        <p14:creationId xmlns:p14="http://schemas.microsoft.com/office/powerpoint/2010/main" val="23180033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3BBEFC-1BAE-B604-3663-A004FF7878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llipse 4">
            <a:extLst>
              <a:ext uri="{FF2B5EF4-FFF2-40B4-BE49-F238E27FC236}">
                <a16:creationId xmlns:a16="http://schemas.microsoft.com/office/drawing/2014/main" id="{B1E4BBB6-5E88-07D6-A437-2D9273800EE4}"/>
              </a:ext>
            </a:extLst>
          </p:cNvPr>
          <p:cNvSpPr/>
          <p:nvPr/>
        </p:nvSpPr>
        <p:spPr>
          <a:xfrm>
            <a:off x="205272" y="5593719"/>
            <a:ext cx="631020" cy="55050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3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5D4834F-57C2-DAC6-7023-6CD086E0E8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049" y="990276"/>
            <a:ext cx="10515600" cy="1325563"/>
          </a:xfrm>
        </p:spPr>
        <p:txBody>
          <a:bodyPr>
            <a:normAutofit/>
          </a:bodyPr>
          <a:lstStyle/>
          <a:p>
            <a:r>
              <a:rPr lang="fr-FR" sz="4000" b="1" dirty="0"/>
              <a:t>3. Intérêt des pôles provinciaux intégrés</a:t>
            </a:r>
            <a:br>
              <a:rPr lang="fr-FR" sz="4000" b="1" dirty="0"/>
            </a:br>
            <a:endParaRPr lang="fr-FR" sz="4000" dirty="0"/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CF876649-369C-7F8F-2E30-4C2554112C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494" y="1751081"/>
            <a:ext cx="10948796" cy="440712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2500" lnSpcReduction="20000"/>
          </a:bodyPr>
          <a:lstStyle/>
          <a:p>
            <a:r>
              <a:rPr lang="fr-FR" dirty="0"/>
              <a:t> </a:t>
            </a:r>
            <a:r>
              <a:rPr lang="fr-FR" sz="3600" dirty="0"/>
              <a:t>Localisation stratégique autour des grandes villes et zones rurales</a:t>
            </a:r>
          </a:p>
          <a:p>
            <a:endParaRPr lang="fr-FR" sz="1200" dirty="0"/>
          </a:p>
          <a:p>
            <a:r>
              <a:rPr lang="fr-FR" sz="3600" dirty="0"/>
              <a:t>Dimensionnement de l’offre à la demande provinciale</a:t>
            </a:r>
          </a:p>
          <a:p>
            <a:pPr marL="0" indent="0">
              <a:buNone/>
            </a:pPr>
            <a:endParaRPr lang="fr-FR" sz="1200" dirty="0"/>
          </a:p>
          <a:p>
            <a:r>
              <a:rPr lang="fr-FR" sz="3600" dirty="0"/>
              <a:t>Réduction des coûts logistiques et délais d’approvisionnement</a:t>
            </a:r>
          </a:p>
          <a:p>
            <a:endParaRPr lang="fr-FR" sz="1200" dirty="0"/>
          </a:p>
          <a:p>
            <a:r>
              <a:rPr lang="fr-FR" sz="3600" dirty="0"/>
              <a:t>Intégration de tous les maillons : poussins, provende, élevage, abattage, distribution…</a:t>
            </a:r>
          </a:p>
          <a:p>
            <a:endParaRPr lang="fr-FR" sz="1200" dirty="0"/>
          </a:p>
          <a:p>
            <a:r>
              <a:rPr lang="fr-FR" sz="3600" dirty="0"/>
              <a:t> Facilitation de l’accès au marché pour les petits producteurs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81533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FF30F4-1F8B-4C25-74F0-A1B4716D91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llipse 4">
            <a:extLst>
              <a:ext uri="{FF2B5EF4-FFF2-40B4-BE49-F238E27FC236}">
                <a16:creationId xmlns:a16="http://schemas.microsoft.com/office/drawing/2014/main" id="{47FEC4A1-C932-AADF-3257-7C9A19B8AF03}"/>
              </a:ext>
            </a:extLst>
          </p:cNvPr>
          <p:cNvSpPr/>
          <p:nvPr/>
        </p:nvSpPr>
        <p:spPr>
          <a:xfrm>
            <a:off x="149286" y="5593719"/>
            <a:ext cx="631020" cy="55050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4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D2C9514C-2128-D15C-04DC-4EDBA3B67700}"/>
              </a:ext>
            </a:extLst>
          </p:cNvPr>
          <p:cNvSpPr txBox="1">
            <a:spLocks/>
          </p:cNvSpPr>
          <p:nvPr/>
        </p:nvSpPr>
        <p:spPr>
          <a:xfrm>
            <a:off x="2422698" y="-70610"/>
            <a:ext cx="10515600" cy="9229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4000" b="1" dirty="0"/>
              <a:t>4. Structure d’un pôle Provincial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A7AB6B2A-3E18-1952-84A4-BFEE3B7092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8568265"/>
              </p:ext>
            </p:extLst>
          </p:nvPr>
        </p:nvGraphicFramePr>
        <p:xfrm>
          <a:off x="567612" y="852292"/>
          <a:ext cx="10914146" cy="53670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2767">
                  <a:extLst>
                    <a:ext uri="{9D8B030D-6E8A-4147-A177-3AD203B41FA5}">
                      <a16:colId xmlns:a16="http://schemas.microsoft.com/office/drawing/2014/main" val="1399906087"/>
                    </a:ext>
                  </a:extLst>
                </a:gridCol>
                <a:gridCol w="4047699">
                  <a:extLst>
                    <a:ext uri="{9D8B030D-6E8A-4147-A177-3AD203B41FA5}">
                      <a16:colId xmlns:a16="http://schemas.microsoft.com/office/drawing/2014/main" val="3272688702"/>
                    </a:ext>
                  </a:extLst>
                </a:gridCol>
                <a:gridCol w="4943680">
                  <a:extLst>
                    <a:ext uri="{9D8B030D-6E8A-4147-A177-3AD203B41FA5}">
                      <a16:colId xmlns:a16="http://schemas.microsoft.com/office/drawing/2014/main" val="3161854823"/>
                    </a:ext>
                  </a:extLst>
                </a:gridCol>
              </a:tblGrid>
              <a:tr h="44615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/>
                        <a:t>Maillon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/>
                        <a:t>Infrastructure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/>
                        <a:t>Acteurs clés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3859856"/>
                  </a:ext>
                </a:extLst>
              </a:tr>
              <a:tr h="35692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sz="1800" dirty="0"/>
                        <a:t>Incubation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sz="1800" dirty="0"/>
                        <a:t>Couvoirs modernes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sz="1800" dirty="0"/>
                        <a:t>Investisseurs privés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23343372"/>
                  </a:ext>
                </a:extLst>
              </a:tr>
              <a:tr h="62461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sz="1800"/>
                        <a:t>Provende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sz="1800" b="0" dirty="0">
                          <a:solidFill>
                            <a:schemeClr val="tx1"/>
                          </a:solidFill>
                        </a:rPr>
                        <a:t>Aires de production d’intrants/Usine locale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sz="1800" b="0" dirty="0">
                          <a:solidFill>
                            <a:schemeClr val="tx1"/>
                          </a:solidFill>
                        </a:rPr>
                        <a:t>Coopératives agricoles/Investisseurs privés/Eleveurs autoentrepreneurs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65659609"/>
                  </a:ext>
                </a:extLst>
              </a:tr>
              <a:tr h="35692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sz="1800"/>
                        <a:t>Élevage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sz="1800" b="0" dirty="0">
                          <a:solidFill>
                            <a:schemeClr val="tx1"/>
                          </a:solidFill>
                        </a:rPr>
                        <a:t>Fermes calibrées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sz="1800" b="0" dirty="0">
                          <a:solidFill>
                            <a:schemeClr val="tx1"/>
                          </a:solidFill>
                        </a:rPr>
                        <a:t>Autoentrepreneurs/investisseurs privés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9735154"/>
                  </a:ext>
                </a:extLst>
              </a:tr>
              <a:tr h="35692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sz="1800"/>
                        <a:t>Abattage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sz="1800" b="0" dirty="0">
                          <a:solidFill>
                            <a:schemeClr val="tx1"/>
                          </a:solidFill>
                        </a:rPr>
                        <a:t>Abattoirs agréés, chambres froides et SSA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sz="1800" b="0" dirty="0">
                          <a:solidFill>
                            <a:schemeClr val="tx1"/>
                          </a:solidFill>
                        </a:rPr>
                        <a:t>Partenaires privés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06892223"/>
                  </a:ext>
                </a:extLst>
              </a:tr>
              <a:tr h="75269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sz="1800" dirty="0"/>
                        <a:t>Santé animale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sz="1800" b="0" dirty="0">
                          <a:solidFill>
                            <a:schemeClr val="tx1"/>
                          </a:solidFill>
                        </a:rPr>
                        <a:t>Services administratifs, Cliniques, Pharmacies vétérinaires,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sz="1800" b="0" dirty="0">
                          <a:solidFill>
                            <a:schemeClr val="tx1"/>
                          </a:solidFill>
                        </a:rPr>
                        <a:t>Secteurs privés/publics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80560928"/>
                  </a:ext>
                </a:extLst>
              </a:tr>
              <a:tr h="89230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sz="1800" dirty="0">
                          <a:solidFill>
                            <a:schemeClr val="tx1"/>
                          </a:solidFill>
                        </a:rPr>
                        <a:t>Formation des acteurs/ Vulgarisation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sz="1800" b="0" dirty="0">
                          <a:solidFill>
                            <a:schemeClr val="tx1"/>
                          </a:solidFill>
                        </a:rPr>
                        <a:t> Technologies/champ école Producteurs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sz="1800" b="0" dirty="0">
                          <a:solidFill>
                            <a:schemeClr val="tx1"/>
                          </a:solidFill>
                        </a:rPr>
                        <a:t>Services agricoles/Producteurs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02223601"/>
                  </a:ext>
                </a:extLst>
              </a:tr>
              <a:tr h="75269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sz="1800" dirty="0">
                          <a:solidFill>
                            <a:schemeClr val="tx1"/>
                          </a:solidFill>
                        </a:rPr>
                        <a:t>Distribution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sz="1800" b="0" dirty="0">
                          <a:solidFill>
                            <a:schemeClr val="tx1"/>
                          </a:solidFill>
                        </a:rPr>
                        <a:t>Plateformes locales pour la commercialisation des poulets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sz="1800" b="0" dirty="0">
                          <a:solidFill>
                            <a:schemeClr val="tx1"/>
                          </a:solidFill>
                        </a:rPr>
                        <a:t>Organisations socioprofessionnelles/investisseurs privés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73950393"/>
                  </a:ext>
                </a:extLst>
              </a:tr>
              <a:tr h="75269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sz="1800" dirty="0">
                          <a:solidFill>
                            <a:schemeClr val="tx1"/>
                          </a:solidFill>
                        </a:rPr>
                        <a:t>Plateforme numérique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sz="1800" b="0" dirty="0">
                          <a:solidFill>
                            <a:schemeClr val="tx1"/>
                          </a:solidFill>
                        </a:rPr>
                        <a:t>Infrastructure numérique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sz="1800" b="0" dirty="0">
                          <a:solidFill>
                            <a:schemeClr val="tx1"/>
                          </a:solidFill>
                        </a:rPr>
                        <a:t>Eleveurs, services publics et privés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309400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91652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llipse 6">
            <a:extLst>
              <a:ext uri="{FF2B5EF4-FFF2-40B4-BE49-F238E27FC236}">
                <a16:creationId xmlns:a16="http://schemas.microsoft.com/office/drawing/2014/main" id="{65737C18-203A-7FA2-5B83-9A5DBAC81AB7}"/>
              </a:ext>
            </a:extLst>
          </p:cNvPr>
          <p:cNvSpPr/>
          <p:nvPr/>
        </p:nvSpPr>
        <p:spPr>
          <a:xfrm>
            <a:off x="457198" y="4763284"/>
            <a:ext cx="631020" cy="55050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4</a:t>
            </a:r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B9090613-EE2E-9C8F-9551-07B10A94CD79}"/>
              </a:ext>
            </a:extLst>
          </p:cNvPr>
          <p:cNvSpPr txBox="1">
            <a:spLocks/>
          </p:cNvSpPr>
          <p:nvPr/>
        </p:nvSpPr>
        <p:spPr>
          <a:xfrm>
            <a:off x="307910" y="559739"/>
            <a:ext cx="1211113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dirty="0"/>
              <a:t>5.Rôles attendus des investisseurs privés par maillon</a:t>
            </a:r>
          </a:p>
        </p:txBody>
      </p:sp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7286C2BA-EE77-CE5B-6566-482E1DACCD2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73101733"/>
              </p:ext>
            </p:extLst>
          </p:nvPr>
        </p:nvGraphicFramePr>
        <p:xfrm>
          <a:off x="906774" y="1534455"/>
          <a:ext cx="10734368" cy="37890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229">
                  <a:extLst>
                    <a:ext uri="{9D8B030D-6E8A-4147-A177-3AD203B41FA5}">
                      <a16:colId xmlns:a16="http://schemas.microsoft.com/office/drawing/2014/main" val="1735618236"/>
                    </a:ext>
                  </a:extLst>
                </a:gridCol>
                <a:gridCol w="4014123">
                  <a:extLst>
                    <a:ext uri="{9D8B030D-6E8A-4147-A177-3AD203B41FA5}">
                      <a16:colId xmlns:a16="http://schemas.microsoft.com/office/drawing/2014/main" val="4118794079"/>
                    </a:ext>
                  </a:extLst>
                </a:gridCol>
                <a:gridCol w="4511016">
                  <a:extLst>
                    <a:ext uri="{9D8B030D-6E8A-4147-A177-3AD203B41FA5}">
                      <a16:colId xmlns:a16="http://schemas.microsoft.com/office/drawing/2014/main" val="298423167"/>
                    </a:ext>
                  </a:extLst>
                </a:gridCol>
              </a:tblGrid>
              <a:tr h="35854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dirty="0"/>
                        <a:t>Maillon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Rôle des investisseurs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Impact attendu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27969501"/>
                  </a:ext>
                </a:extLst>
              </a:tr>
              <a:tr h="76215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dirty="0"/>
                        <a:t> </a:t>
                      </a:r>
                      <a:r>
                        <a:rPr lang="fr-FR" b="1" dirty="0"/>
                        <a:t>Incubation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Création de couvoirs modernes, sélection génétique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Disponibilité de poussins robustes (ex. Goliath)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39160145"/>
                  </a:ext>
                </a:extLst>
              </a:tr>
              <a:tr h="61885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b="1" dirty="0"/>
                        <a:t>Provende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Usines locales de fabrication d’aliments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Réduction des coûts, formulation adaptée au climat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32201913"/>
                  </a:ext>
                </a:extLst>
              </a:tr>
              <a:tr h="76215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b="1" dirty="0"/>
                        <a:t>Élevage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Appui technique, financement de fermes pilotes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dirty="0"/>
                        <a:t>Augmentation de la productivité et inclusion des jeunes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69726160"/>
                  </a:ext>
                </a:extLst>
              </a:tr>
              <a:tr h="61885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b="1" dirty="0"/>
                        <a:t>Abattage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Construction et gestion d’abattoirs agréés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Sécurité sanitaire, valorisation des produits locaux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1983524"/>
                  </a:ext>
                </a:extLst>
              </a:tr>
              <a:tr h="61885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b="1" dirty="0"/>
                        <a:t>Collecte &amp; logistique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/>
                        <a:t>Mise en place de circuits de ramassage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fr-FR" dirty="0"/>
                        <a:t>Accès au marché pour les petits producteurs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43387063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C87233A3-8AA6-5CEF-1ACB-BD4DB4C011A7}"/>
              </a:ext>
            </a:extLst>
          </p:cNvPr>
          <p:cNvSpPr txBox="1"/>
          <p:nvPr/>
        </p:nvSpPr>
        <p:spPr>
          <a:xfrm>
            <a:off x="2950178" y="5474757"/>
            <a:ext cx="6489291" cy="120032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b="1" dirty="0"/>
              <a:t>Modalités de partenariat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dirty="0"/>
              <a:t>Contrats équitables avec les producteurs locaux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dirty="0"/>
              <a:t>Supervision publique pour garantir l’inclusion et la traçabilité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dirty="0"/>
              <a:t>Appui à la formation et à l’autoentrepreneuriat</a:t>
            </a:r>
          </a:p>
        </p:txBody>
      </p:sp>
    </p:spTree>
    <p:extLst>
      <p:ext uri="{BB962C8B-B14F-4D97-AF65-F5344CB8AC3E}">
        <p14:creationId xmlns:p14="http://schemas.microsoft.com/office/powerpoint/2010/main" val="3589097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llipse 5">
            <a:extLst>
              <a:ext uri="{FF2B5EF4-FFF2-40B4-BE49-F238E27FC236}">
                <a16:creationId xmlns:a16="http://schemas.microsoft.com/office/drawing/2014/main" id="{D5B2DF29-CFFC-E8BE-1D24-83E3E383E9F5}"/>
              </a:ext>
            </a:extLst>
          </p:cNvPr>
          <p:cNvSpPr/>
          <p:nvPr/>
        </p:nvSpPr>
        <p:spPr>
          <a:xfrm>
            <a:off x="522512" y="5509742"/>
            <a:ext cx="631020" cy="55050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5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8E0282-F9D2-3D99-3B92-F80F12EC22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  <a:p>
            <a:endParaRPr lang="en-US" dirty="0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D5548B6C-5E47-8B1A-091E-552C51DD4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716" y="906300"/>
            <a:ext cx="10515600" cy="1325563"/>
          </a:xfrm>
        </p:spPr>
        <p:txBody>
          <a:bodyPr>
            <a:normAutofit/>
          </a:bodyPr>
          <a:lstStyle/>
          <a:p>
            <a:r>
              <a:rPr lang="fr-FR" sz="4000" b="1" dirty="0"/>
              <a:t>6.Rôle des organisations socioprofessionnelles</a:t>
            </a:r>
            <a:br>
              <a:rPr lang="fr-FR" sz="4000" b="1" dirty="0"/>
            </a:br>
            <a:endParaRPr lang="fr-FR" sz="4000" dirty="0"/>
          </a:p>
        </p:txBody>
      </p:sp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04780CAA-E744-0A13-DB08-046CB7380237}"/>
              </a:ext>
            </a:extLst>
          </p:cNvPr>
          <p:cNvSpPr txBox="1">
            <a:spLocks/>
          </p:cNvSpPr>
          <p:nvPr/>
        </p:nvSpPr>
        <p:spPr>
          <a:xfrm>
            <a:off x="985684" y="1679358"/>
            <a:ext cx="10593606" cy="435133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600" dirty="0"/>
              <a:t>Structuration des coopératives et groupements d’éleveurs</a:t>
            </a:r>
          </a:p>
          <a:p>
            <a:endParaRPr lang="fr-FR" sz="3600" dirty="0"/>
          </a:p>
          <a:p>
            <a:r>
              <a:rPr lang="fr-FR" sz="3600" dirty="0"/>
              <a:t>Création d’une interprofession avicole du Gabon</a:t>
            </a:r>
          </a:p>
          <a:p>
            <a:endParaRPr lang="fr-FR" sz="3600" dirty="0">
              <a:solidFill>
                <a:srgbClr val="FF0000"/>
              </a:solidFill>
            </a:endParaRPr>
          </a:p>
          <a:p>
            <a:r>
              <a:rPr lang="fr-FR" sz="3600" dirty="0"/>
              <a:t>Plaidoyer pour l’accès aux intrants et au marché</a:t>
            </a:r>
          </a:p>
          <a:p>
            <a:endParaRPr lang="fr-FR" sz="3600" dirty="0"/>
          </a:p>
          <a:p>
            <a:r>
              <a:rPr lang="fr-FR" sz="3600" dirty="0"/>
              <a:t>Appui technique, mutualisation des ressources</a:t>
            </a:r>
          </a:p>
          <a:p>
            <a:endParaRPr lang="fr-FR" sz="3600" dirty="0"/>
          </a:p>
          <a:p>
            <a:r>
              <a:rPr lang="fr-FR" sz="3600" dirty="0"/>
              <a:t>Formation continue et accompagnement</a:t>
            </a:r>
          </a:p>
        </p:txBody>
      </p:sp>
    </p:spTree>
    <p:extLst>
      <p:ext uri="{BB962C8B-B14F-4D97-AF65-F5344CB8AC3E}">
        <p14:creationId xmlns:p14="http://schemas.microsoft.com/office/powerpoint/2010/main" val="25771561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8EEE80-0062-F4EE-0CE0-20E20EC933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llipse 4">
            <a:extLst>
              <a:ext uri="{FF2B5EF4-FFF2-40B4-BE49-F238E27FC236}">
                <a16:creationId xmlns:a16="http://schemas.microsoft.com/office/drawing/2014/main" id="{A1681266-94A5-37C5-B192-AB006F5D4305}"/>
              </a:ext>
            </a:extLst>
          </p:cNvPr>
          <p:cNvSpPr/>
          <p:nvPr/>
        </p:nvSpPr>
        <p:spPr>
          <a:xfrm>
            <a:off x="410551" y="5369785"/>
            <a:ext cx="631020" cy="55050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6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79305D1-4611-3D09-8176-59AF0DD79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726" y="785004"/>
            <a:ext cx="10515600" cy="1325563"/>
          </a:xfrm>
        </p:spPr>
        <p:txBody>
          <a:bodyPr/>
          <a:lstStyle/>
          <a:p>
            <a:r>
              <a:rPr lang="fr-FR" b="1" dirty="0"/>
              <a:t>7. Inclusion </a:t>
            </a:r>
            <a:r>
              <a:rPr lang="fr-FR" sz="4000" b="1" dirty="0"/>
              <a:t>et</a:t>
            </a:r>
            <a:r>
              <a:rPr lang="fr-FR" b="1" dirty="0"/>
              <a:t> autoentrepreneuriat</a:t>
            </a:r>
            <a:br>
              <a:rPr lang="fr-FR" b="1" dirty="0"/>
            </a:br>
            <a:endParaRPr lang="fr-FR" dirty="0"/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50F8DCB0-D61E-2AC9-82CB-42031ECE57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39014"/>
            <a:ext cx="10515600" cy="435133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r>
              <a:rPr lang="fr-FR" sz="3200" dirty="0"/>
              <a:t>Valorisation des femmes, jeunes, peuples autochtones et handicapés dans les maillons accessibles</a:t>
            </a:r>
          </a:p>
          <a:p>
            <a:endParaRPr lang="fr-FR" sz="3200" dirty="0"/>
          </a:p>
          <a:p>
            <a:r>
              <a:rPr lang="fr-FR" sz="3200" dirty="0"/>
              <a:t>Formation à l’entrepreneuriat avicole</a:t>
            </a:r>
          </a:p>
          <a:p>
            <a:endParaRPr lang="fr-FR" sz="3200" dirty="0"/>
          </a:p>
          <a:p>
            <a:r>
              <a:rPr lang="fr-FR" sz="3200" dirty="0"/>
              <a:t>Déploiement de fermes pilotes dans les zones à risque</a:t>
            </a:r>
          </a:p>
          <a:p>
            <a:endParaRPr lang="fr-FR" sz="3200" dirty="0"/>
          </a:p>
          <a:p>
            <a:r>
              <a:rPr lang="fr-FR" sz="3200" dirty="0"/>
              <a:t>Utilisation d’outils numériques pour le suivi et la traçabilité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204015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1310</Words>
  <Application>Microsoft Office PowerPoint</Application>
  <PresentationFormat>Widescreen</PresentationFormat>
  <Paragraphs>298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Arial</vt:lpstr>
      <vt:lpstr>Calibri</vt:lpstr>
      <vt:lpstr>Calibri Light</vt:lpstr>
      <vt:lpstr>Verdana</vt:lpstr>
      <vt:lpstr>Office Theme</vt:lpstr>
      <vt:lpstr>Forum national de concertation sur la mise en œuvre de l’interdiction de l’importation des poulets de chaire et le renforcement de la filière avicole au Gabon</vt:lpstr>
      <vt:lpstr>1. Contexte et Problématique </vt:lpstr>
      <vt:lpstr>2. Vision stratégique</vt:lpstr>
      <vt:lpstr>PowerPoint Presentation</vt:lpstr>
      <vt:lpstr>3. Intérêt des pôles provinciaux intégrés </vt:lpstr>
      <vt:lpstr>PowerPoint Presentation</vt:lpstr>
      <vt:lpstr>PowerPoint Presentation</vt:lpstr>
      <vt:lpstr>6.Rôle des organisations socioprofessionnelles </vt:lpstr>
      <vt:lpstr>7. Inclusion et autoentrepreneuriat </vt:lpstr>
      <vt:lpstr>PowerPoint Presentation</vt:lpstr>
      <vt:lpstr>9.Filière intégrée pour la provende </vt:lpstr>
      <vt:lpstr>PowerPoint Presentation</vt:lpstr>
      <vt:lpstr>10. Rendement au m² et optimisation</vt:lpstr>
      <vt:lpstr>11. Caractéristiques du poulet Goliath</vt:lpstr>
      <vt:lpstr>12 Système de santé One Health autour des pôles provinciaux</vt:lpstr>
      <vt:lpstr>PowerPoint Presentation</vt:lpstr>
      <vt:lpstr>13 Pistes de financement pour une stratégie avicole inclusive</vt:lpstr>
      <vt:lpstr>13 Pistes de financement pour une stratégie avicole inclusive</vt:lpstr>
      <vt:lpstr>13 Pistes de financement pour une stratégie avicole inclusive</vt:lpstr>
      <vt:lpstr>PowerPoint Presentation</vt:lpstr>
      <vt:lpstr>14 Modèles économiques de production avec itinéraire technique viable   </vt:lpstr>
      <vt:lpstr>14 Modèles économiques de production avec itinéraire technique viable</vt:lpstr>
      <vt:lpstr>14 Modèles économiques de production avec itinéraire technique viable</vt:lpstr>
      <vt:lpstr>14 Modèles économiques de production avec itinéraire technique viable</vt:lpstr>
      <vt:lpstr>15. Impacts attendus </vt:lpstr>
      <vt:lpstr>16. Conclusion et appel à l’action </vt:lpstr>
      <vt:lpstr>Merci pour votre  attention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Insérer votre titre</dc:title>
  <dc:creator>octave matamba</dc:creator>
  <cp:lastModifiedBy>BoupanaMapeyi, Gilles (FAOSFC)</cp:lastModifiedBy>
  <cp:revision>80</cp:revision>
  <dcterms:created xsi:type="dcterms:W3CDTF">2025-01-20T17:36:47Z</dcterms:created>
  <dcterms:modified xsi:type="dcterms:W3CDTF">2025-08-25T11:47:18Z</dcterms:modified>
</cp:coreProperties>
</file>