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69"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92F06-0834-4CC1-8DF4-9079363C407C}" type="datetimeFigureOut">
              <a:rPr lang="fr-FR" smtClean="0"/>
              <a:t>24/08/2025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B7C10B-CEC5-43E5-89F9-FC22566F0722}" type="slidenum">
              <a:rPr lang="fr-FR" smtClean="0"/>
              <a:t>‹N°›</a:t>
            </a:fld>
            <a:endParaRPr lang="fr-FR"/>
          </a:p>
        </p:txBody>
      </p:sp>
    </p:spTree>
    <p:extLst>
      <p:ext uri="{BB962C8B-B14F-4D97-AF65-F5344CB8AC3E}">
        <p14:creationId xmlns:p14="http://schemas.microsoft.com/office/powerpoint/2010/main" val="414514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C84CDFC-B942-4D4A-854B-8403099E194B}" type="slidenum">
              <a:rPr lang="fr-FR" smtClean="0"/>
              <a:t>24</a:t>
            </a:fld>
            <a:endParaRPr lang="fr-FR"/>
          </a:p>
        </p:txBody>
      </p:sp>
    </p:spTree>
    <p:extLst>
      <p:ext uri="{BB962C8B-B14F-4D97-AF65-F5344CB8AC3E}">
        <p14:creationId xmlns:p14="http://schemas.microsoft.com/office/powerpoint/2010/main" val="1809698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24/08/2025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578986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24/08/2025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797093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24/08/2025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414229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Monitor 2007 Title,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12064" y="1261872"/>
            <a:ext cx="11180064" cy="5184648"/>
          </a:xfrm>
        </p:spPr>
        <p:txBody>
          <a:bodyPr/>
          <a:lstStyle>
            <a:lvl1pPr marL="0" indent="0">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07972110"/>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BB7234D-F52C-46B0-91CC-71198564F670}" type="datetimeFigureOut">
              <a:rPr lang="fr-FR" smtClean="0"/>
              <a:t>24/08/2025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4025306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FBB7234D-F52C-46B0-91CC-71198564F670}" type="datetimeFigureOut">
              <a:rPr lang="fr-FR" smtClean="0"/>
              <a:t>24/08/2025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1246719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BB7234D-F52C-46B0-91CC-71198564F670}" type="datetimeFigureOut">
              <a:rPr lang="fr-FR" smtClean="0"/>
              <a:t>24/08/2025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978005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BB7234D-F52C-46B0-91CC-71198564F670}" type="datetimeFigureOut">
              <a:rPr lang="fr-FR" smtClean="0"/>
              <a:t>24/08/2025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397344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BB7234D-F52C-46B0-91CC-71198564F670}" type="datetimeFigureOut">
              <a:rPr lang="fr-FR" smtClean="0"/>
              <a:t>24/08/2025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790826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B7234D-F52C-46B0-91CC-71198564F670}" type="datetimeFigureOut">
              <a:rPr lang="fr-FR" smtClean="0"/>
              <a:t>24/08/2025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38752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24/08/2025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88362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BB7234D-F52C-46B0-91CC-71198564F670}" type="datetimeFigureOut">
              <a:rPr lang="fr-FR" smtClean="0"/>
              <a:t>24/08/2025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303CAC-1AD1-4907-922B-FA6408D56FB4}" type="slidenum">
              <a:rPr lang="fr-FR" smtClean="0"/>
              <a:t>‹N°›</a:t>
            </a:fld>
            <a:endParaRPr lang="fr-FR"/>
          </a:p>
        </p:txBody>
      </p:sp>
    </p:spTree>
    <p:extLst>
      <p:ext uri="{BB962C8B-B14F-4D97-AF65-F5344CB8AC3E}">
        <p14:creationId xmlns:p14="http://schemas.microsoft.com/office/powerpoint/2010/main" val="248750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B7234D-F52C-46B0-91CC-71198564F670}" type="datetimeFigureOut">
              <a:rPr lang="fr-FR" smtClean="0"/>
              <a:t>24/08/2025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303CAC-1AD1-4907-922B-FA6408D56FB4}" type="slidenum">
              <a:rPr lang="fr-FR" smtClean="0"/>
              <a:t>‹N°›</a:t>
            </a:fld>
            <a:endParaRPr lang="fr-FR"/>
          </a:p>
        </p:txBody>
      </p:sp>
    </p:spTree>
    <p:extLst>
      <p:ext uri="{BB962C8B-B14F-4D97-AF65-F5344CB8AC3E}">
        <p14:creationId xmlns:p14="http://schemas.microsoft.com/office/powerpoint/2010/main" val="345511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g"/><Relationship Id="rId7" Type="http://schemas.openxmlformats.org/officeDocument/2006/relationships/image" Target="../media/image29.jp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7.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g"/><Relationship Id="rId10" Type="http://schemas.openxmlformats.org/officeDocument/2006/relationships/image" Target="../media/image7.png"/><Relationship Id="rId4" Type="http://schemas.openxmlformats.org/officeDocument/2006/relationships/image" Target="../media/image34.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1.jpg"/><Relationship Id="rId7" Type="http://schemas.openxmlformats.org/officeDocument/2006/relationships/image" Target="../media/image45.jp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6.jpeg"/><Relationship Id="rId7" Type="http://schemas.openxmlformats.org/officeDocument/2006/relationships/image" Target="../media/image40.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svg"/><Relationship Id="rId7" Type="http://schemas.openxmlformats.org/officeDocument/2006/relationships/image" Target="../media/image52.jp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9.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svg"/><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8.svg"/><Relationship Id="rId7" Type="http://schemas.openxmlformats.org/officeDocument/2006/relationships/image" Target="../media/image56.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9.jpeg"/><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2.jp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svg"/><Relationship Id="rId9"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9.jpeg"/><Relationship Id="rId3" Type="http://schemas.openxmlformats.org/officeDocument/2006/relationships/image" Target="../media/image18.svg"/><Relationship Id="rId7" Type="http://schemas.openxmlformats.org/officeDocument/2006/relationships/image" Target="../media/image16.png"/><Relationship Id="rId12" Type="http://schemas.openxmlformats.org/officeDocument/2006/relationships/image" Target="../media/image6.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1.svg"/><Relationship Id="rId11" Type="http://schemas.openxmlformats.org/officeDocument/2006/relationships/image" Target="../media/image19.png"/><Relationship Id="rId5" Type="http://schemas.openxmlformats.org/officeDocument/2006/relationships/image" Target="../media/image15.png"/><Relationship Id="rId10" Type="http://schemas.openxmlformats.org/officeDocument/2006/relationships/image" Target="../media/image25.svg"/><Relationship Id="rId4" Type="http://schemas.openxmlformats.org/officeDocument/2006/relationships/image" Target="../media/image14.png"/><Relationship Id="rId9" Type="http://schemas.openxmlformats.org/officeDocument/2006/relationships/image" Target="../media/image18.png"/><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descr="C:\Users\LENOVO\Desktop\Supports Forum\PROGRAMME MAV-02.png"/>
          <p:cNvPicPr/>
          <p:nvPr/>
        </p:nvPicPr>
        <p:blipFill>
          <a:blip r:embed="rId2">
            <a:extLst>
              <a:ext uri="{28A0092B-C50C-407E-A947-70E740481C1C}">
                <a14:useLocalDpi xmlns:a14="http://schemas.microsoft.com/office/drawing/2010/main" val="0"/>
              </a:ext>
            </a:extLst>
          </a:blip>
          <a:srcRect b="75565"/>
          <a:stretch>
            <a:fillRect/>
          </a:stretch>
        </p:blipFill>
        <p:spPr bwMode="auto">
          <a:xfrm>
            <a:off x="2013527" y="55416"/>
            <a:ext cx="7952510" cy="2830945"/>
          </a:xfrm>
          <a:prstGeom prst="rect">
            <a:avLst/>
          </a:prstGeom>
          <a:noFill/>
          <a:ln>
            <a:noFill/>
          </a:ln>
        </p:spPr>
      </p:pic>
      <p:sp>
        <p:nvSpPr>
          <p:cNvPr id="3" name="Rectangle 2"/>
          <p:cNvSpPr/>
          <p:nvPr/>
        </p:nvSpPr>
        <p:spPr>
          <a:xfrm>
            <a:off x="300182" y="3126684"/>
            <a:ext cx="11379200" cy="2286780"/>
          </a:xfrm>
          <a:prstGeom prst="rect">
            <a:avLst/>
          </a:prstGeom>
        </p:spPr>
        <p:txBody>
          <a:bodyPr wrap="square">
            <a:spAutoFit/>
          </a:bodyPr>
          <a:lstStyle/>
          <a:p>
            <a:pPr indent="449580" algn="ctr">
              <a:lnSpc>
                <a:spcPct val="115000"/>
              </a:lnSpc>
              <a:spcAft>
                <a:spcPts val="0"/>
              </a:spcAft>
            </a:pPr>
            <a:r>
              <a:rPr lang="fr-FR" sz="3600" b="1" spc="300" dirty="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Diagnostic de l’état actuel de la filière </a:t>
            </a:r>
            <a:r>
              <a:rPr lang="fr-FR" sz="3600" b="1" spc="300" dirty="0" smtClean="0">
                <a:solidFill>
                  <a:schemeClr val="accent5">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avicole</a:t>
            </a:r>
          </a:p>
          <a:p>
            <a:pPr indent="449580" algn="ctr">
              <a:lnSpc>
                <a:spcPct val="115000"/>
              </a:lnSpc>
              <a:spcAft>
                <a:spcPts val="0"/>
              </a:spcAft>
            </a:pPr>
            <a:endParaRPr lang="fr-FR" sz="1600" dirty="0">
              <a:latin typeface="Calibri" panose="020F0502020204030204" pitchFamily="34" charset="0"/>
              <a:ea typeface="Calibri" panose="020F0502020204030204" pitchFamily="34" charset="0"/>
              <a:cs typeface="Times New Roman" panose="02020603050405020304" pitchFamily="18" charset="0"/>
            </a:endParaRPr>
          </a:p>
          <a:p>
            <a:pPr indent="449580" algn="ctr">
              <a:lnSpc>
                <a:spcPct val="115000"/>
              </a:lnSpc>
              <a:spcAft>
                <a:spcPts val="0"/>
              </a:spcAft>
            </a:pPr>
            <a:r>
              <a:rPr lang="fr-FR" sz="36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Partage d’expériences réussies en production </a:t>
            </a:r>
            <a:r>
              <a:rPr lang="fr-FR" sz="3600" i="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3600" i="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indent="449580" algn="ctr">
              <a:lnSpc>
                <a:spcPct val="115000"/>
              </a:lnSpc>
              <a:spcAft>
                <a:spcPts val="0"/>
              </a:spcAft>
            </a:pPr>
            <a:r>
              <a:rPr lang="fr-FR" sz="3600" i="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 poulets </a:t>
            </a:r>
            <a:r>
              <a:rPr lang="fr-FR" sz="3600"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de chair</a:t>
            </a:r>
            <a:endParaRPr lang="fr-FR" sz="3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245714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12">
            <a:extLst>
              <a:ext uri="{FF2B5EF4-FFF2-40B4-BE49-F238E27FC236}">
                <a16:creationId xmlns:a16="http://schemas.microsoft.com/office/drawing/2014/main" id="{77415A67-C55B-F7BB-A177-D62FCBAEE091}"/>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sp>
        <p:nvSpPr>
          <p:cNvPr id="34" name="Freeform 11">
            <a:extLst>
              <a:ext uri="{FF2B5EF4-FFF2-40B4-BE49-F238E27FC236}">
                <a16:creationId xmlns:a16="http://schemas.microsoft.com/office/drawing/2014/main" id="{B1CE2EAE-5482-0598-4AD4-A2BC0BF89BCE}"/>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sp>
        <p:nvSpPr>
          <p:cNvPr id="10" name="TextBox 7">
            <a:extLst>
              <a:ext uri="{FF2B5EF4-FFF2-40B4-BE49-F238E27FC236}">
                <a16:creationId xmlns:a16="http://schemas.microsoft.com/office/drawing/2014/main" id="{582D0A79-16C9-DA5E-58BB-BD25A753B6C3}"/>
              </a:ext>
            </a:extLst>
          </p:cNvPr>
          <p:cNvSpPr txBox="1"/>
          <p:nvPr/>
        </p:nvSpPr>
        <p:spPr>
          <a:xfrm>
            <a:off x="3978140" y="381001"/>
            <a:ext cx="4235721" cy="294953"/>
          </a:xfrm>
          <a:prstGeom prst="rect">
            <a:avLst/>
          </a:prstGeom>
        </p:spPr>
        <p:txBody>
          <a:bodyPr lIns="0" tIns="0" rIns="0" bIns="0" rtlCol="0" anchor="t">
            <a:spAutoFit/>
          </a:bodyPr>
          <a:lstStyle/>
          <a:p>
            <a:pPr algn="ctr">
              <a:lnSpc>
                <a:spcPts val="2279"/>
              </a:lnSpc>
            </a:pPr>
            <a:r>
              <a:rPr lang="en-US" sz="2400" dirty="0" err="1">
                <a:solidFill>
                  <a:srgbClr val="487307"/>
                </a:solidFill>
                <a:latin typeface="Nunito Sans Bold"/>
              </a:rPr>
              <a:t>Quelques</a:t>
            </a:r>
            <a:r>
              <a:rPr lang="en-US" sz="2400" dirty="0">
                <a:solidFill>
                  <a:srgbClr val="487307"/>
                </a:solidFill>
                <a:latin typeface="Nunito Sans Bold"/>
              </a:rPr>
              <a:t> images</a:t>
            </a:r>
          </a:p>
        </p:txBody>
      </p:sp>
      <p:sp>
        <p:nvSpPr>
          <p:cNvPr id="11" name="TextBox 7">
            <a:extLst>
              <a:ext uri="{FF2B5EF4-FFF2-40B4-BE49-F238E27FC236}">
                <a16:creationId xmlns:a16="http://schemas.microsoft.com/office/drawing/2014/main" id="{708B8AEA-9883-C88E-DF04-3D816F7F88A3}"/>
              </a:ext>
            </a:extLst>
          </p:cNvPr>
          <p:cNvSpPr txBox="1"/>
          <p:nvPr/>
        </p:nvSpPr>
        <p:spPr>
          <a:xfrm>
            <a:off x="828163" y="938945"/>
            <a:ext cx="4023785" cy="294953"/>
          </a:xfrm>
          <a:prstGeom prst="rect">
            <a:avLst/>
          </a:prstGeom>
        </p:spPr>
        <p:txBody>
          <a:bodyPr wrap="square" lIns="0" tIns="0" rIns="0" bIns="0" rtlCol="0" anchor="t">
            <a:spAutoFit/>
          </a:bodyPr>
          <a:lstStyle/>
          <a:p>
            <a:pPr algn="ctr">
              <a:lnSpc>
                <a:spcPts val="2279"/>
              </a:lnSpc>
            </a:pPr>
            <a:r>
              <a:rPr lang="en-US" sz="1600" dirty="0" err="1">
                <a:latin typeface="Nunito Sans Bold"/>
              </a:rPr>
              <a:t>Logement</a:t>
            </a:r>
            <a:r>
              <a:rPr lang="en-US" sz="1600" dirty="0">
                <a:latin typeface="Nunito Sans Bold"/>
              </a:rPr>
              <a:t> du personnel  </a:t>
            </a:r>
          </a:p>
        </p:txBody>
      </p:sp>
      <p:pic>
        <p:nvPicPr>
          <p:cNvPr id="41" name="Image 40">
            <a:extLst>
              <a:ext uri="{FF2B5EF4-FFF2-40B4-BE49-F238E27FC236}">
                <a16:creationId xmlns:a16="http://schemas.microsoft.com/office/drawing/2014/main" id="{325C4DF9-DC82-953A-963C-67E32A25A1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2812" y="3606386"/>
            <a:ext cx="2133600" cy="2906805"/>
          </a:xfrm>
          <a:prstGeom prst="rect">
            <a:avLst/>
          </a:prstGeom>
        </p:spPr>
      </p:pic>
      <p:pic>
        <p:nvPicPr>
          <p:cNvPr id="43" name="Image 42">
            <a:extLst>
              <a:ext uri="{FF2B5EF4-FFF2-40B4-BE49-F238E27FC236}">
                <a16:creationId xmlns:a16="http://schemas.microsoft.com/office/drawing/2014/main" id="{58CDD5CE-E66D-C8D3-E060-FC4497021E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698"/>
          <a:stretch/>
        </p:blipFill>
        <p:spPr>
          <a:xfrm>
            <a:off x="631611" y="3694290"/>
            <a:ext cx="4500173" cy="2744068"/>
          </a:xfrm>
          <a:prstGeom prst="rect">
            <a:avLst/>
          </a:prstGeom>
        </p:spPr>
      </p:pic>
      <p:pic>
        <p:nvPicPr>
          <p:cNvPr id="44" name="Image 43">
            <a:extLst>
              <a:ext uri="{FF2B5EF4-FFF2-40B4-BE49-F238E27FC236}">
                <a16:creationId xmlns:a16="http://schemas.microsoft.com/office/drawing/2014/main" id="{77B3F895-9447-D77D-84E5-884B97584F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2557"/>
          <a:stretch/>
        </p:blipFill>
        <p:spPr>
          <a:xfrm>
            <a:off x="639006" y="1298460"/>
            <a:ext cx="4491210" cy="2808200"/>
          </a:xfrm>
          <a:prstGeom prst="rect">
            <a:avLst/>
          </a:prstGeom>
        </p:spPr>
      </p:pic>
      <p:pic>
        <p:nvPicPr>
          <p:cNvPr id="72" name="Image 71">
            <a:extLst>
              <a:ext uri="{FF2B5EF4-FFF2-40B4-BE49-F238E27FC236}">
                <a16:creationId xmlns:a16="http://schemas.microsoft.com/office/drawing/2014/main" id="{870F4904-5A13-08DF-6D1D-822C5A920F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803" r="124"/>
          <a:stretch/>
        </p:blipFill>
        <p:spPr>
          <a:xfrm>
            <a:off x="7020179" y="1014038"/>
            <a:ext cx="4409821" cy="2523265"/>
          </a:xfrm>
          <a:prstGeom prst="rect">
            <a:avLst/>
          </a:prstGeom>
        </p:spPr>
      </p:pic>
      <p:pic>
        <p:nvPicPr>
          <p:cNvPr id="77" name="Image 76">
            <a:extLst>
              <a:ext uri="{FF2B5EF4-FFF2-40B4-BE49-F238E27FC236}">
                <a16:creationId xmlns:a16="http://schemas.microsoft.com/office/drawing/2014/main" id="{2F615140-D735-4EE9-6F7E-4FB199A536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6400" y="3590924"/>
            <a:ext cx="2133600" cy="2906805"/>
          </a:xfrm>
          <a:prstGeom prst="rect">
            <a:avLst/>
          </a:prstGeom>
        </p:spPr>
      </p:pic>
      <p:sp>
        <p:nvSpPr>
          <p:cNvPr id="2" name="Rectangle 1">
            <a:extLst>
              <a:ext uri="{FF2B5EF4-FFF2-40B4-BE49-F238E27FC236}">
                <a16:creationId xmlns:a16="http://schemas.microsoft.com/office/drawing/2014/main" id="{1C768DC4-7E95-327D-63BA-D7495B88B1EB}"/>
              </a:ext>
            </a:extLst>
          </p:cNvPr>
          <p:cNvSpPr/>
          <p:nvPr/>
        </p:nvSpPr>
        <p:spPr>
          <a:xfrm>
            <a:off x="195977" y="1503103"/>
            <a:ext cx="1292809" cy="461796"/>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133" b="1" dirty="0"/>
              <a:t>Avant</a:t>
            </a:r>
          </a:p>
        </p:txBody>
      </p:sp>
      <p:sp>
        <p:nvSpPr>
          <p:cNvPr id="3" name="Rectangle 2">
            <a:extLst>
              <a:ext uri="{FF2B5EF4-FFF2-40B4-BE49-F238E27FC236}">
                <a16:creationId xmlns:a16="http://schemas.microsoft.com/office/drawing/2014/main" id="{2BB55184-42EA-ABD4-4A57-3D1EAD36E4BB}"/>
              </a:ext>
            </a:extLst>
          </p:cNvPr>
          <p:cNvSpPr/>
          <p:nvPr/>
        </p:nvSpPr>
        <p:spPr>
          <a:xfrm>
            <a:off x="195977" y="3817680"/>
            <a:ext cx="1292809" cy="461796"/>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133" b="1" dirty="0"/>
              <a:t>Après</a:t>
            </a:r>
          </a:p>
        </p:txBody>
      </p:sp>
      <p:sp>
        <p:nvSpPr>
          <p:cNvPr id="4" name="TextBox 7">
            <a:extLst>
              <a:ext uri="{FF2B5EF4-FFF2-40B4-BE49-F238E27FC236}">
                <a16:creationId xmlns:a16="http://schemas.microsoft.com/office/drawing/2014/main" id="{DF2C6969-ED8A-78D5-7102-78444FBD113F}"/>
              </a:ext>
            </a:extLst>
          </p:cNvPr>
          <p:cNvSpPr txBox="1"/>
          <p:nvPr/>
        </p:nvSpPr>
        <p:spPr>
          <a:xfrm>
            <a:off x="5943600" y="3732695"/>
            <a:ext cx="2837491" cy="294953"/>
          </a:xfrm>
          <a:prstGeom prst="rect">
            <a:avLst/>
          </a:prstGeom>
          <a:solidFill>
            <a:schemeClr val="accent3">
              <a:lumMod val="50000"/>
            </a:schemeClr>
          </a:solidFill>
        </p:spPr>
        <p:txBody>
          <a:bodyPr wrap="square" lIns="0" tIns="0" rIns="0" bIns="0" rtlCol="0" anchor="t">
            <a:spAutoFit/>
          </a:bodyPr>
          <a:lstStyle/>
          <a:p>
            <a:pPr algn="ctr">
              <a:lnSpc>
                <a:spcPts val="2279"/>
              </a:lnSpc>
            </a:pPr>
            <a:r>
              <a:rPr lang="en-US" sz="1867" dirty="0" err="1">
                <a:solidFill>
                  <a:schemeClr val="bg1"/>
                </a:solidFill>
                <a:latin typeface="Nunito Sans Bold"/>
              </a:rPr>
              <a:t>Bâtiment</a:t>
            </a:r>
            <a:r>
              <a:rPr lang="en-US" sz="1867" dirty="0">
                <a:solidFill>
                  <a:schemeClr val="bg1"/>
                </a:solidFill>
                <a:latin typeface="Nunito Sans Bold"/>
              </a:rPr>
              <a:t> </a:t>
            </a:r>
            <a:r>
              <a:rPr lang="en-US" sz="1867" dirty="0" err="1">
                <a:solidFill>
                  <a:schemeClr val="bg1"/>
                </a:solidFill>
                <a:latin typeface="Nunito Sans Bold"/>
              </a:rPr>
              <a:t>d’élevage</a:t>
            </a:r>
            <a:endParaRPr lang="en-US" sz="1867" dirty="0">
              <a:solidFill>
                <a:schemeClr val="bg1"/>
              </a:solidFill>
              <a:latin typeface="Nunito Sans Bold"/>
            </a:endParaRPr>
          </a:p>
        </p:txBody>
      </p:sp>
      <p:sp>
        <p:nvSpPr>
          <p:cNvPr id="5" name="TextBox 7">
            <a:extLst>
              <a:ext uri="{FF2B5EF4-FFF2-40B4-BE49-F238E27FC236}">
                <a16:creationId xmlns:a16="http://schemas.microsoft.com/office/drawing/2014/main" id="{212BE34E-03CE-134D-7CF5-5775125A6B32}"/>
              </a:ext>
            </a:extLst>
          </p:cNvPr>
          <p:cNvSpPr txBox="1"/>
          <p:nvPr/>
        </p:nvSpPr>
        <p:spPr>
          <a:xfrm>
            <a:off x="8991600" y="659834"/>
            <a:ext cx="3008017" cy="589905"/>
          </a:xfrm>
          <a:prstGeom prst="rect">
            <a:avLst/>
          </a:prstGeom>
          <a:solidFill>
            <a:schemeClr val="accent3">
              <a:lumMod val="50000"/>
            </a:schemeClr>
          </a:solidFill>
        </p:spPr>
        <p:txBody>
          <a:bodyPr wrap="square" lIns="0" tIns="0" rIns="0" bIns="0" rtlCol="0" anchor="t">
            <a:spAutoFit/>
          </a:bodyPr>
          <a:lstStyle/>
          <a:p>
            <a:pPr algn="ctr">
              <a:lnSpc>
                <a:spcPts val="2279"/>
              </a:lnSpc>
            </a:pPr>
            <a:r>
              <a:rPr lang="en-US" sz="1600" dirty="0" err="1">
                <a:solidFill>
                  <a:schemeClr val="bg1"/>
                </a:solidFill>
                <a:latin typeface="Nunito Sans Bold"/>
              </a:rPr>
              <a:t>Aménagement</a:t>
            </a:r>
            <a:r>
              <a:rPr lang="en-US" sz="1600" dirty="0">
                <a:solidFill>
                  <a:schemeClr val="bg1"/>
                </a:solidFill>
                <a:latin typeface="Nunito Sans Bold"/>
              </a:rPr>
              <a:t> d’un </a:t>
            </a:r>
            <a:r>
              <a:rPr lang="en-US" sz="1600" dirty="0" err="1">
                <a:solidFill>
                  <a:schemeClr val="bg1"/>
                </a:solidFill>
                <a:latin typeface="Nunito Sans Bold"/>
              </a:rPr>
              <a:t>Puit</a:t>
            </a:r>
            <a:r>
              <a:rPr lang="en-US" sz="1600" dirty="0">
                <a:solidFill>
                  <a:schemeClr val="bg1"/>
                </a:solidFill>
                <a:latin typeface="Nunito Sans Bold"/>
              </a:rPr>
              <a:t> </a:t>
            </a:r>
          </a:p>
          <a:p>
            <a:pPr algn="ctr">
              <a:lnSpc>
                <a:spcPts val="2279"/>
              </a:lnSpc>
            </a:pPr>
            <a:r>
              <a:rPr lang="en-US" sz="1600" dirty="0">
                <a:solidFill>
                  <a:schemeClr val="bg1"/>
                </a:solidFill>
                <a:latin typeface="Nunito Sans Bold"/>
              </a:rPr>
              <a:t>de plus de 15 </a:t>
            </a:r>
            <a:r>
              <a:rPr lang="en-US" sz="1600" dirty="0" err="1">
                <a:solidFill>
                  <a:schemeClr val="bg1"/>
                </a:solidFill>
                <a:latin typeface="Nunito Sans Bold"/>
              </a:rPr>
              <a:t>mètres</a:t>
            </a:r>
            <a:endParaRPr lang="en-US" sz="1600" dirty="0">
              <a:solidFill>
                <a:schemeClr val="bg1"/>
              </a:solidFill>
              <a:latin typeface="Nunito Sans Bold"/>
            </a:endParaRPr>
          </a:p>
        </p:txBody>
      </p:sp>
      <p:pic>
        <p:nvPicPr>
          <p:cNvPr id="15" name="Image 14" descr="C:\Users\LENOVO\Desktop\Supports Forum\PROGRAMME MAV-02.png"/>
          <p:cNvPicPr/>
          <p:nvPr/>
        </p:nvPicPr>
        <p:blipFill rotWithShape="1">
          <a:blip r:embed="rId8"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5521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12">
            <a:extLst>
              <a:ext uri="{FF2B5EF4-FFF2-40B4-BE49-F238E27FC236}">
                <a16:creationId xmlns:a16="http://schemas.microsoft.com/office/drawing/2014/main" id="{77415A67-C55B-F7BB-A177-D62FCBAEE091}"/>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sp>
        <p:nvSpPr>
          <p:cNvPr id="34" name="Freeform 11">
            <a:extLst>
              <a:ext uri="{FF2B5EF4-FFF2-40B4-BE49-F238E27FC236}">
                <a16:creationId xmlns:a16="http://schemas.microsoft.com/office/drawing/2014/main" id="{B1CE2EAE-5482-0598-4AD4-A2BC0BF89BCE}"/>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sp>
        <p:nvSpPr>
          <p:cNvPr id="10" name="TextBox 7">
            <a:extLst>
              <a:ext uri="{FF2B5EF4-FFF2-40B4-BE49-F238E27FC236}">
                <a16:creationId xmlns:a16="http://schemas.microsoft.com/office/drawing/2014/main" id="{582D0A79-16C9-DA5E-58BB-BD25A753B6C3}"/>
              </a:ext>
            </a:extLst>
          </p:cNvPr>
          <p:cNvSpPr txBox="1"/>
          <p:nvPr/>
        </p:nvSpPr>
        <p:spPr>
          <a:xfrm>
            <a:off x="3978140" y="381001"/>
            <a:ext cx="4235721" cy="294953"/>
          </a:xfrm>
          <a:prstGeom prst="rect">
            <a:avLst/>
          </a:prstGeom>
        </p:spPr>
        <p:txBody>
          <a:bodyPr lIns="0" tIns="0" rIns="0" bIns="0" rtlCol="0" anchor="t">
            <a:spAutoFit/>
          </a:bodyPr>
          <a:lstStyle/>
          <a:p>
            <a:pPr algn="ctr">
              <a:lnSpc>
                <a:spcPts val="2279"/>
              </a:lnSpc>
            </a:pPr>
            <a:r>
              <a:rPr lang="en-US" sz="2400" dirty="0">
                <a:solidFill>
                  <a:srgbClr val="487307"/>
                </a:solidFill>
                <a:latin typeface="Nunito Sans Bold"/>
              </a:rPr>
              <a:t>Nos </a:t>
            </a:r>
            <a:r>
              <a:rPr lang="en-US" sz="2400" dirty="0" err="1">
                <a:solidFill>
                  <a:srgbClr val="487307"/>
                </a:solidFill>
                <a:latin typeface="Nunito Sans Bold"/>
              </a:rPr>
              <a:t>Produits</a:t>
            </a:r>
            <a:endParaRPr lang="en-US" sz="2400" dirty="0">
              <a:solidFill>
                <a:srgbClr val="487307"/>
              </a:solidFill>
              <a:latin typeface="Nunito Sans Bold"/>
            </a:endParaRPr>
          </a:p>
        </p:txBody>
      </p:sp>
      <p:pic>
        <p:nvPicPr>
          <p:cNvPr id="18" name="Image 17">
            <a:extLst>
              <a:ext uri="{FF2B5EF4-FFF2-40B4-BE49-F238E27FC236}">
                <a16:creationId xmlns:a16="http://schemas.microsoft.com/office/drawing/2014/main" id="{94FE04F4-D492-29F9-A21B-3B46BBCCEB80}"/>
              </a:ext>
            </a:extLst>
          </p:cNvPr>
          <p:cNvPicPr>
            <a:picLocks noChangeAspect="1"/>
          </p:cNvPicPr>
          <p:nvPr/>
        </p:nvPicPr>
        <p:blipFill rotWithShape="1">
          <a:blip r:embed="rId3">
            <a:extLst>
              <a:ext uri="{28A0092B-C50C-407E-A947-70E740481C1C}">
                <a14:useLocalDpi xmlns:a14="http://schemas.microsoft.com/office/drawing/2010/main" val="0"/>
              </a:ext>
            </a:extLst>
          </a:blip>
          <a:srcRect l="3303" t="23139" r="1908" b="24269"/>
          <a:stretch/>
        </p:blipFill>
        <p:spPr>
          <a:xfrm>
            <a:off x="1262106" y="1138368"/>
            <a:ext cx="4807773" cy="2755633"/>
          </a:xfrm>
          <a:prstGeom prst="rect">
            <a:avLst/>
          </a:prstGeom>
        </p:spPr>
      </p:pic>
      <p:pic>
        <p:nvPicPr>
          <p:cNvPr id="42" name="Image 41">
            <a:extLst>
              <a:ext uri="{FF2B5EF4-FFF2-40B4-BE49-F238E27FC236}">
                <a16:creationId xmlns:a16="http://schemas.microsoft.com/office/drawing/2014/main" id="{646015DF-2602-9D90-D6D9-09FC95F3D1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9774" y="4014199"/>
            <a:ext cx="1770105" cy="2406812"/>
          </a:xfrm>
          <a:prstGeom prst="rect">
            <a:avLst/>
          </a:prstGeom>
        </p:spPr>
      </p:pic>
      <p:pic>
        <p:nvPicPr>
          <p:cNvPr id="59" name="Image 58">
            <a:extLst>
              <a:ext uri="{FF2B5EF4-FFF2-40B4-BE49-F238E27FC236}">
                <a16:creationId xmlns:a16="http://schemas.microsoft.com/office/drawing/2014/main" id="{696B8B93-8A19-7199-55F0-B79AA62AF918}"/>
              </a:ext>
            </a:extLst>
          </p:cNvPr>
          <p:cNvPicPr>
            <a:picLocks noChangeAspect="1"/>
          </p:cNvPicPr>
          <p:nvPr/>
        </p:nvPicPr>
        <p:blipFill rotWithShape="1">
          <a:blip r:embed="rId5"/>
          <a:srcRect l="37116" t="11771" r="39458" b="6249"/>
          <a:stretch/>
        </p:blipFill>
        <p:spPr>
          <a:xfrm>
            <a:off x="1262105" y="3984238"/>
            <a:ext cx="1351471" cy="2430913"/>
          </a:xfrm>
          <a:prstGeom prst="rect">
            <a:avLst/>
          </a:prstGeom>
        </p:spPr>
      </p:pic>
      <p:pic>
        <p:nvPicPr>
          <p:cNvPr id="61" name="Image 60">
            <a:extLst>
              <a:ext uri="{FF2B5EF4-FFF2-40B4-BE49-F238E27FC236}">
                <a16:creationId xmlns:a16="http://schemas.microsoft.com/office/drawing/2014/main" id="{69A020EF-3A1E-0B6C-CF25-D650984F86AB}"/>
              </a:ext>
            </a:extLst>
          </p:cNvPr>
          <p:cNvPicPr>
            <a:picLocks noChangeAspect="1"/>
          </p:cNvPicPr>
          <p:nvPr/>
        </p:nvPicPr>
        <p:blipFill rotWithShape="1">
          <a:blip r:embed="rId6"/>
          <a:srcRect l="37116" t="20428" r="37701" b="5748"/>
          <a:stretch/>
        </p:blipFill>
        <p:spPr>
          <a:xfrm>
            <a:off x="2731174" y="4007914"/>
            <a:ext cx="1481463" cy="2441694"/>
          </a:xfrm>
          <a:prstGeom prst="rect">
            <a:avLst/>
          </a:prstGeom>
        </p:spPr>
      </p:pic>
      <p:pic>
        <p:nvPicPr>
          <p:cNvPr id="3" name="Image 2">
            <a:extLst>
              <a:ext uri="{FF2B5EF4-FFF2-40B4-BE49-F238E27FC236}">
                <a16:creationId xmlns:a16="http://schemas.microsoft.com/office/drawing/2014/main" id="{69BEDE0F-C1E1-8300-7F74-F280330F1A5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1244" b="47892"/>
          <a:stretch/>
        </p:blipFill>
        <p:spPr>
          <a:xfrm>
            <a:off x="7002811" y="1743769"/>
            <a:ext cx="1684528" cy="1991931"/>
          </a:xfrm>
          <a:prstGeom prst="rect">
            <a:avLst/>
          </a:prstGeom>
        </p:spPr>
      </p:pic>
      <p:pic>
        <p:nvPicPr>
          <p:cNvPr id="4" name="Image 3">
            <a:extLst>
              <a:ext uri="{FF2B5EF4-FFF2-40B4-BE49-F238E27FC236}">
                <a16:creationId xmlns:a16="http://schemas.microsoft.com/office/drawing/2014/main" id="{27289AD0-B444-B45C-6E06-6170C282D53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8512" b="26097"/>
          <a:stretch/>
        </p:blipFill>
        <p:spPr>
          <a:xfrm>
            <a:off x="8766720" y="1743768"/>
            <a:ext cx="1388213" cy="1991932"/>
          </a:xfrm>
          <a:prstGeom prst="rect">
            <a:avLst/>
          </a:prstGeom>
        </p:spPr>
      </p:pic>
      <p:pic>
        <p:nvPicPr>
          <p:cNvPr id="5" name="Image 4">
            <a:extLst>
              <a:ext uri="{FF2B5EF4-FFF2-40B4-BE49-F238E27FC236}">
                <a16:creationId xmlns:a16="http://schemas.microsoft.com/office/drawing/2014/main" id="{95305BC1-99FB-F29A-0A34-FD8487B151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90765" y="4382703"/>
            <a:ext cx="1545100" cy="2060133"/>
          </a:xfrm>
          <a:prstGeom prst="rect">
            <a:avLst/>
          </a:prstGeom>
        </p:spPr>
      </p:pic>
      <p:pic>
        <p:nvPicPr>
          <p:cNvPr id="6" name="Image 5">
            <a:extLst>
              <a:ext uri="{FF2B5EF4-FFF2-40B4-BE49-F238E27FC236}">
                <a16:creationId xmlns:a16="http://schemas.microsoft.com/office/drawing/2014/main" id="{EF2DA35B-C689-D290-46F3-AD05B7EEE9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793659" y="4392506"/>
            <a:ext cx="1246928" cy="2065720"/>
          </a:xfrm>
          <a:prstGeom prst="rect">
            <a:avLst/>
          </a:prstGeom>
        </p:spPr>
      </p:pic>
      <p:sp>
        <p:nvSpPr>
          <p:cNvPr id="7" name="TextBox 7">
            <a:extLst>
              <a:ext uri="{FF2B5EF4-FFF2-40B4-BE49-F238E27FC236}">
                <a16:creationId xmlns:a16="http://schemas.microsoft.com/office/drawing/2014/main" id="{F997B193-34B3-CAA5-5070-4AD325CF9B88}"/>
              </a:ext>
            </a:extLst>
          </p:cNvPr>
          <p:cNvSpPr txBox="1"/>
          <p:nvPr/>
        </p:nvSpPr>
        <p:spPr>
          <a:xfrm>
            <a:off x="6658255" y="1148502"/>
            <a:ext cx="3795824" cy="589905"/>
          </a:xfrm>
          <a:prstGeom prst="rect">
            <a:avLst/>
          </a:prstGeom>
        </p:spPr>
        <p:txBody>
          <a:bodyPr wrap="square" lIns="0" tIns="0" rIns="0" bIns="0" rtlCol="0" anchor="t">
            <a:spAutoFit/>
          </a:bodyPr>
          <a:lstStyle/>
          <a:p>
            <a:pPr algn="ctr">
              <a:lnSpc>
                <a:spcPts val="2279"/>
              </a:lnSpc>
            </a:pPr>
            <a:r>
              <a:rPr lang="en-US" sz="1600" dirty="0" err="1">
                <a:latin typeface="Nunito Sans Bold"/>
              </a:rPr>
              <a:t>Activité</a:t>
            </a:r>
            <a:r>
              <a:rPr lang="en-US" sz="1600" dirty="0">
                <a:latin typeface="Nunito Sans Bold"/>
              </a:rPr>
              <a:t> </a:t>
            </a:r>
            <a:r>
              <a:rPr lang="en-US" sz="1600" dirty="0" err="1">
                <a:latin typeface="Nunito Sans Bold"/>
              </a:rPr>
              <a:t>annexe</a:t>
            </a:r>
            <a:r>
              <a:rPr lang="en-US" sz="1600" dirty="0">
                <a:latin typeface="Nunito Sans Bold"/>
              </a:rPr>
              <a:t> de production de </a:t>
            </a:r>
            <a:r>
              <a:rPr lang="en-US" sz="1600" dirty="0" err="1">
                <a:latin typeface="Nunito Sans Bold"/>
              </a:rPr>
              <a:t>bananes</a:t>
            </a:r>
            <a:r>
              <a:rPr lang="en-US" sz="1600" dirty="0">
                <a:latin typeface="Nunito Sans Bold"/>
              </a:rPr>
              <a:t> plantains</a:t>
            </a:r>
          </a:p>
        </p:txBody>
      </p:sp>
      <p:sp>
        <p:nvSpPr>
          <p:cNvPr id="8" name="TextBox 7">
            <a:extLst>
              <a:ext uri="{FF2B5EF4-FFF2-40B4-BE49-F238E27FC236}">
                <a16:creationId xmlns:a16="http://schemas.microsoft.com/office/drawing/2014/main" id="{FF2B7E1A-D569-313B-A211-5A7503F01E7B}"/>
              </a:ext>
            </a:extLst>
          </p:cNvPr>
          <p:cNvSpPr txBox="1"/>
          <p:nvPr/>
        </p:nvSpPr>
        <p:spPr>
          <a:xfrm>
            <a:off x="7390725" y="4010413"/>
            <a:ext cx="2336800" cy="294953"/>
          </a:xfrm>
          <a:prstGeom prst="rect">
            <a:avLst/>
          </a:prstGeom>
        </p:spPr>
        <p:txBody>
          <a:bodyPr wrap="square" lIns="0" tIns="0" rIns="0" bIns="0" rtlCol="0" anchor="t">
            <a:spAutoFit/>
          </a:bodyPr>
          <a:lstStyle/>
          <a:p>
            <a:pPr algn="ctr">
              <a:lnSpc>
                <a:spcPts val="2279"/>
              </a:lnSpc>
            </a:pPr>
            <a:r>
              <a:rPr lang="en-US" sz="1600" dirty="0" err="1">
                <a:latin typeface="Nunito Sans Bold"/>
              </a:rPr>
              <a:t>Ruches</a:t>
            </a:r>
            <a:r>
              <a:rPr lang="en-US" sz="1600" dirty="0">
                <a:latin typeface="Nunito Sans Bold"/>
              </a:rPr>
              <a:t> </a:t>
            </a:r>
            <a:r>
              <a:rPr lang="en-US" sz="1600" dirty="0" err="1">
                <a:latin typeface="Nunito Sans Bold"/>
              </a:rPr>
              <a:t>expérimentales</a:t>
            </a:r>
            <a:endParaRPr lang="en-US" sz="1600" dirty="0">
              <a:latin typeface="Nunito Sans Bold"/>
            </a:endParaRPr>
          </a:p>
        </p:txBody>
      </p:sp>
      <p:pic>
        <p:nvPicPr>
          <p:cNvPr id="15" name="Image 14" descr="C:\Users\LENOVO\Desktop\Supports Forum\PROGRAMME MAV-02.png"/>
          <p:cNvPicPr/>
          <p:nvPr/>
        </p:nvPicPr>
        <p:blipFill rotWithShape="1">
          <a:blip r:embed="rId11"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2648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12">
            <a:extLst>
              <a:ext uri="{FF2B5EF4-FFF2-40B4-BE49-F238E27FC236}">
                <a16:creationId xmlns:a16="http://schemas.microsoft.com/office/drawing/2014/main" id="{77415A67-C55B-F7BB-A177-D62FCBAEE091}"/>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sp>
        <p:nvSpPr>
          <p:cNvPr id="34" name="Freeform 11">
            <a:extLst>
              <a:ext uri="{FF2B5EF4-FFF2-40B4-BE49-F238E27FC236}">
                <a16:creationId xmlns:a16="http://schemas.microsoft.com/office/drawing/2014/main" id="{B1CE2EAE-5482-0598-4AD4-A2BC0BF89BCE}"/>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sp>
        <p:nvSpPr>
          <p:cNvPr id="10" name="TextBox 7">
            <a:extLst>
              <a:ext uri="{FF2B5EF4-FFF2-40B4-BE49-F238E27FC236}">
                <a16:creationId xmlns:a16="http://schemas.microsoft.com/office/drawing/2014/main" id="{582D0A79-16C9-DA5E-58BB-BD25A753B6C3}"/>
              </a:ext>
            </a:extLst>
          </p:cNvPr>
          <p:cNvSpPr txBox="1"/>
          <p:nvPr/>
        </p:nvSpPr>
        <p:spPr>
          <a:xfrm>
            <a:off x="3978140" y="381001"/>
            <a:ext cx="4235721" cy="294953"/>
          </a:xfrm>
          <a:prstGeom prst="rect">
            <a:avLst/>
          </a:prstGeom>
        </p:spPr>
        <p:txBody>
          <a:bodyPr lIns="0" tIns="0" rIns="0" bIns="0" rtlCol="0" anchor="t">
            <a:spAutoFit/>
          </a:bodyPr>
          <a:lstStyle/>
          <a:p>
            <a:pPr algn="ctr">
              <a:lnSpc>
                <a:spcPts val="2279"/>
              </a:lnSpc>
            </a:pPr>
            <a:r>
              <a:rPr lang="en-US" sz="2400" dirty="0">
                <a:solidFill>
                  <a:srgbClr val="487307"/>
                </a:solidFill>
                <a:latin typeface="Nunito Sans Bold"/>
              </a:rPr>
              <a:t>Formation et </a:t>
            </a:r>
            <a:r>
              <a:rPr lang="en-US" sz="2400" dirty="0" err="1">
                <a:solidFill>
                  <a:srgbClr val="487307"/>
                </a:solidFill>
                <a:latin typeface="Nunito Sans Bold"/>
              </a:rPr>
              <a:t>Encadrement</a:t>
            </a:r>
            <a:endParaRPr lang="en-US" sz="2400" dirty="0">
              <a:solidFill>
                <a:srgbClr val="487307"/>
              </a:solidFill>
              <a:latin typeface="Nunito Sans Bold"/>
            </a:endParaRPr>
          </a:p>
        </p:txBody>
      </p:sp>
      <p:pic>
        <p:nvPicPr>
          <p:cNvPr id="2" name="Image 1">
            <a:extLst>
              <a:ext uri="{FF2B5EF4-FFF2-40B4-BE49-F238E27FC236}">
                <a16:creationId xmlns:a16="http://schemas.microsoft.com/office/drawing/2014/main" id="{FC846F5F-B12D-7BD8-C64F-2EB352D7643E}"/>
              </a:ext>
            </a:extLst>
          </p:cNvPr>
          <p:cNvPicPr>
            <a:picLocks noChangeAspect="1"/>
          </p:cNvPicPr>
          <p:nvPr/>
        </p:nvPicPr>
        <p:blipFill rotWithShape="1">
          <a:blip r:embed="rId3"/>
          <a:srcRect l="20132" t="16667" r="19546" b="8193"/>
          <a:stretch/>
        </p:blipFill>
        <p:spPr>
          <a:xfrm>
            <a:off x="711200" y="3954444"/>
            <a:ext cx="3892797" cy="2559389"/>
          </a:xfrm>
          <a:prstGeom prst="rect">
            <a:avLst/>
          </a:prstGeom>
        </p:spPr>
      </p:pic>
      <p:pic>
        <p:nvPicPr>
          <p:cNvPr id="9" name="Image 8">
            <a:extLst>
              <a:ext uri="{FF2B5EF4-FFF2-40B4-BE49-F238E27FC236}">
                <a16:creationId xmlns:a16="http://schemas.microsoft.com/office/drawing/2014/main" id="{53AC4AD8-6C4A-A2CC-6F2D-1666D6FDB264}"/>
              </a:ext>
            </a:extLst>
          </p:cNvPr>
          <p:cNvPicPr>
            <a:picLocks noChangeAspect="1"/>
          </p:cNvPicPr>
          <p:nvPr/>
        </p:nvPicPr>
        <p:blipFill rotWithShape="1">
          <a:blip r:embed="rId4"/>
          <a:srcRect l="28331" t="18472" r="20718" b="23957"/>
          <a:stretch/>
        </p:blipFill>
        <p:spPr>
          <a:xfrm>
            <a:off x="711200" y="1358804"/>
            <a:ext cx="3892797" cy="2481246"/>
          </a:xfrm>
          <a:prstGeom prst="rect">
            <a:avLst/>
          </a:prstGeom>
        </p:spPr>
      </p:pic>
      <p:sp>
        <p:nvSpPr>
          <p:cNvPr id="11" name="TextBox 7">
            <a:extLst>
              <a:ext uri="{FF2B5EF4-FFF2-40B4-BE49-F238E27FC236}">
                <a16:creationId xmlns:a16="http://schemas.microsoft.com/office/drawing/2014/main" id="{211401CE-20F0-678A-E652-A526D5FE8E52}"/>
              </a:ext>
            </a:extLst>
          </p:cNvPr>
          <p:cNvSpPr txBox="1"/>
          <p:nvPr/>
        </p:nvSpPr>
        <p:spPr>
          <a:xfrm>
            <a:off x="711199" y="6271553"/>
            <a:ext cx="3892797" cy="294953"/>
          </a:xfrm>
          <a:prstGeom prst="rect">
            <a:avLst/>
          </a:prstGeom>
          <a:solidFill>
            <a:schemeClr val="accent3">
              <a:lumMod val="50000"/>
            </a:schemeClr>
          </a:solidFill>
        </p:spPr>
        <p:txBody>
          <a:bodyPr wrap="square" lIns="0" tIns="0" rIns="0" bIns="0" rtlCol="0" anchor="t">
            <a:spAutoFit/>
          </a:bodyPr>
          <a:lstStyle/>
          <a:p>
            <a:pPr algn="ctr">
              <a:lnSpc>
                <a:spcPts val="2279"/>
              </a:lnSpc>
            </a:pPr>
            <a:r>
              <a:rPr lang="en-US" sz="1200" dirty="0" err="1">
                <a:solidFill>
                  <a:schemeClr val="bg1"/>
                </a:solidFill>
                <a:latin typeface="Nunito Sans Bold"/>
              </a:rPr>
              <a:t>Visite</a:t>
            </a:r>
            <a:r>
              <a:rPr lang="en-US" sz="1200" dirty="0">
                <a:solidFill>
                  <a:schemeClr val="bg1"/>
                </a:solidFill>
                <a:latin typeface="Nunito Sans Bold"/>
              </a:rPr>
              <a:t> de la </a:t>
            </a:r>
            <a:r>
              <a:rPr lang="en-US" sz="1200" dirty="0" err="1">
                <a:solidFill>
                  <a:schemeClr val="bg1"/>
                </a:solidFill>
                <a:latin typeface="Nunito Sans Bold"/>
              </a:rPr>
              <a:t>Ferme</a:t>
            </a:r>
            <a:r>
              <a:rPr lang="en-US" sz="1200" dirty="0">
                <a:solidFill>
                  <a:schemeClr val="bg1"/>
                </a:solidFill>
                <a:latin typeface="Nunito Sans Bold"/>
              </a:rPr>
              <a:t> par les scouts </a:t>
            </a:r>
            <a:r>
              <a:rPr lang="en-US" sz="1200" dirty="0" err="1">
                <a:solidFill>
                  <a:schemeClr val="bg1"/>
                </a:solidFill>
                <a:latin typeface="Nunito Sans Bold"/>
              </a:rPr>
              <a:t>d’une</a:t>
            </a:r>
            <a:r>
              <a:rPr lang="en-US" sz="1200" dirty="0">
                <a:solidFill>
                  <a:schemeClr val="bg1"/>
                </a:solidFill>
                <a:latin typeface="Nunito Sans Bold"/>
              </a:rPr>
              <a:t> </a:t>
            </a:r>
            <a:r>
              <a:rPr lang="en-US" sz="1200" dirty="0" err="1">
                <a:solidFill>
                  <a:schemeClr val="bg1"/>
                </a:solidFill>
                <a:latin typeface="Nunito Sans Bold"/>
              </a:rPr>
              <a:t>Paroisse</a:t>
            </a:r>
            <a:r>
              <a:rPr lang="en-US" sz="1200" dirty="0">
                <a:solidFill>
                  <a:schemeClr val="bg1"/>
                </a:solidFill>
                <a:latin typeface="Nunito Sans Bold"/>
              </a:rPr>
              <a:t> locale</a:t>
            </a:r>
          </a:p>
        </p:txBody>
      </p:sp>
      <p:sp>
        <p:nvSpPr>
          <p:cNvPr id="12" name="TextBox 7">
            <a:extLst>
              <a:ext uri="{FF2B5EF4-FFF2-40B4-BE49-F238E27FC236}">
                <a16:creationId xmlns:a16="http://schemas.microsoft.com/office/drawing/2014/main" id="{C0CE38E5-6392-1DA0-E72E-7BC4DA56D31C}"/>
              </a:ext>
            </a:extLst>
          </p:cNvPr>
          <p:cNvSpPr txBox="1"/>
          <p:nvPr/>
        </p:nvSpPr>
        <p:spPr>
          <a:xfrm>
            <a:off x="0" y="979203"/>
            <a:ext cx="5610851" cy="294953"/>
          </a:xfrm>
          <a:prstGeom prst="rect">
            <a:avLst/>
          </a:prstGeom>
        </p:spPr>
        <p:txBody>
          <a:bodyPr wrap="square" lIns="0" tIns="0" rIns="0" bIns="0" rtlCol="0" anchor="t">
            <a:spAutoFit/>
          </a:bodyPr>
          <a:lstStyle/>
          <a:p>
            <a:pPr algn="ctr">
              <a:lnSpc>
                <a:spcPts val="2279"/>
              </a:lnSpc>
            </a:pPr>
            <a:r>
              <a:rPr lang="en-US" sz="1600" dirty="0" err="1">
                <a:latin typeface="Nunito Sans Bold"/>
              </a:rPr>
              <a:t>Entreprise</a:t>
            </a:r>
            <a:r>
              <a:rPr lang="en-US" sz="1600" dirty="0">
                <a:latin typeface="Nunito Sans Bold"/>
              </a:rPr>
              <a:t> </a:t>
            </a:r>
            <a:r>
              <a:rPr lang="en-US" sz="1600" dirty="0" err="1">
                <a:latin typeface="Nunito Sans Bold"/>
              </a:rPr>
              <a:t>citoyenne</a:t>
            </a:r>
            <a:r>
              <a:rPr lang="en-US" sz="1600" dirty="0">
                <a:latin typeface="Nunito Sans Bold"/>
              </a:rPr>
              <a:t> au Service de la Jeunesse </a:t>
            </a:r>
            <a:r>
              <a:rPr lang="en-US" sz="1600" dirty="0" err="1">
                <a:latin typeface="Nunito Sans Bold"/>
              </a:rPr>
              <a:t>gabonaise</a:t>
            </a:r>
            <a:endParaRPr lang="en-US" sz="1600" dirty="0">
              <a:latin typeface="Nunito Sans Bold"/>
            </a:endParaRPr>
          </a:p>
        </p:txBody>
      </p:sp>
      <p:sp>
        <p:nvSpPr>
          <p:cNvPr id="13" name="TextBox 7">
            <a:extLst>
              <a:ext uri="{FF2B5EF4-FFF2-40B4-BE49-F238E27FC236}">
                <a16:creationId xmlns:a16="http://schemas.microsoft.com/office/drawing/2014/main" id="{C441EAD4-71B4-CB17-517F-4BAA11B88231}"/>
              </a:ext>
            </a:extLst>
          </p:cNvPr>
          <p:cNvSpPr txBox="1"/>
          <p:nvPr/>
        </p:nvSpPr>
        <p:spPr>
          <a:xfrm>
            <a:off x="7112000" y="979203"/>
            <a:ext cx="4235721" cy="294953"/>
          </a:xfrm>
          <a:prstGeom prst="rect">
            <a:avLst/>
          </a:prstGeom>
        </p:spPr>
        <p:txBody>
          <a:bodyPr wrap="square" lIns="0" tIns="0" rIns="0" bIns="0" rtlCol="0" anchor="t">
            <a:spAutoFit/>
          </a:bodyPr>
          <a:lstStyle/>
          <a:p>
            <a:pPr algn="ctr">
              <a:lnSpc>
                <a:spcPts val="2279"/>
              </a:lnSpc>
            </a:pPr>
            <a:r>
              <a:rPr lang="en-US" sz="1600" dirty="0" err="1">
                <a:latin typeface="Nunito Sans Bold"/>
              </a:rPr>
              <a:t>Encadrement</a:t>
            </a:r>
            <a:r>
              <a:rPr lang="en-US" sz="1600" dirty="0">
                <a:latin typeface="Nunito Sans Bold"/>
              </a:rPr>
              <a:t> stagiaires INSAB (USTM)</a:t>
            </a:r>
          </a:p>
        </p:txBody>
      </p:sp>
      <p:pic>
        <p:nvPicPr>
          <p:cNvPr id="14" name="Image 13">
            <a:extLst>
              <a:ext uri="{FF2B5EF4-FFF2-40B4-BE49-F238E27FC236}">
                <a16:creationId xmlns:a16="http://schemas.microsoft.com/office/drawing/2014/main" id="{4BF77967-AAB6-64D3-A10D-ED54621BDBD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5416"/>
          <a:stretch/>
        </p:blipFill>
        <p:spPr>
          <a:xfrm>
            <a:off x="5804887" y="1454375"/>
            <a:ext cx="2408974" cy="2395615"/>
          </a:xfrm>
          <a:prstGeom prst="rect">
            <a:avLst/>
          </a:prstGeom>
        </p:spPr>
      </p:pic>
      <p:pic>
        <p:nvPicPr>
          <p:cNvPr id="15" name="Image 14">
            <a:extLst>
              <a:ext uri="{FF2B5EF4-FFF2-40B4-BE49-F238E27FC236}">
                <a16:creationId xmlns:a16="http://schemas.microsoft.com/office/drawing/2014/main" id="{3EA0180B-817B-DF13-08E9-D7F91ABA85F3}"/>
              </a:ext>
            </a:extLst>
          </p:cNvPr>
          <p:cNvPicPr>
            <a:picLocks noChangeAspect="1"/>
          </p:cNvPicPr>
          <p:nvPr/>
        </p:nvPicPr>
        <p:blipFill rotWithShape="1">
          <a:blip r:embed="rId6"/>
          <a:srcRect l="35359" t="30208" r="36986" b="9127"/>
          <a:stretch/>
        </p:blipFill>
        <p:spPr>
          <a:xfrm>
            <a:off x="10314052" y="1505816"/>
            <a:ext cx="1828800" cy="2368254"/>
          </a:xfrm>
          <a:prstGeom prst="rect">
            <a:avLst/>
          </a:prstGeom>
        </p:spPr>
      </p:pic>
      <p:pic>
        <p:nvPicPr>
          <p:cNvPr id="16" name="Image 15">
            <a:extLst>
              <a:ext uri="{FF2B5EF4-FFF2-40B4-BE49-F238E27FC236}">
                <a16:creationId xmlns:a16="http://schemas.microsoft.com/office/drawing/2014/main" id="{4D4ACA0B-D041-1BFF-4D63-8E4EC86515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3731"/>
          <a:stretch/>
        </p:blipFill>
        <p:spPr>
          <a:xfrm>
            <a:off x="8282504" y="1454375"/>
            <a:ext cx="1962904" cy="2395615"/>
          </a:xfrm>
          <a:prstGeom prst="rect">
            <a:avLst/>
          </a:prstGeom>
        </p:spPr>
      </p:pic>
      <p:pic>
        <p:nvPicPr>
          <p:cNvPr id="19" name="Image 18">
            <a:extLst>
              <a:ext uri="{FF2B5EF4-FFF2-40B4-BE49-F238E27FC236}">
                <a16:creationId xmlns:a16="http://schemas.microsoft.com/office/drawing/2014/main" id="{EB25E4A2-D15F-EACE-9A34-6472545784C1}"/>
              </a:ext>
            </a:extLst>
          </p:cNvPr>
          <p:cNvPicPr>
            <a:picLocks noChangeAspect="1"/>
          </p:cNvPicPr>
          <p:nvPr/>
        </p:nvPicPr>
        <p:blipFill rotWithShape="1">
          <a:blip r:embed="rId8"/>
          <a:srcRect l="37116" t="13542" r="37116" b="18750"/>
          <a:stretch/>
        </p:blipFill>
        <p:spPr>
          <a:xfrm>
            <a:off x="6858000" y="3903781"/>
            <a:ext cx="1962904" cy="2692400"/>
          </a:xfrm>
          <a:prstGeom prst="rect">
            <a:avLst/>
          </a:prstGeom>
        </p:spPr>
      </p:pic>
      <p:pic>
        <p:nvPicPr>
          <p:cNvPr id="21" name="Image 20">
            <a:extLst>
              <a:ext uri="{FF2B5EF4-FFF2-40B4-BE49-F238E27FC236}">
                <a16:creationId xmlns:a16="http://schemas.microsoft.com/office/drawing/2014/main" id="{2227AC3B-E87B-2029-A65F-C84DD878E31A}"/>
              </a:ext>
            </a:extLst>
          </p:cNvPr>
          <p:cNvPicPr>
            <a:picLocks noChangeAspect="1"/>
          </p:cNvPicPr>
          <p:nvPr/>
        </p:nvPicPr>
        <p:blipFill rotWithShape="1">
          <a:blip r:embed="rId9"/>
          <a:srcRect l="40630" t="36458" r="41215" b="21875"/>
          <a:stretch/>
        </p:blipFill>
        <p:spPr>
          <a:xfrm>
            <a:off x="8991600" y="3917980"/>
            <a:ext cx="2097125" cy="2705967"/>
          </a:xfrm>
          <a:prstGeom prst="rect">
            <a:avLst/>
          </a:prstGeom>
        </p:spPr>
      </p:pic>
      <p:pic>
        <p:nvPicPr>
          <p:cNvPr id="17" name="Image 16" descr="C:\Users\LENOVO\Desktop\Supports Forum\PROGRAMME MAV-02.png"/>
          <p:cNvPicPr/>
          <p:nvPr/>
        </p:nvPicPr>
        <p:blipFill rotWithShape="1">
          <a:blip r:embed="rId10"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365035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7661" y="1569480"/>
            <a:ext cx="2503101" cy="4768415"/>
            <a:chOff x="0" y="0"/>
            <a:chExt cx="6839944" cy="13030115"/>
          </a:xfrm>
        </p:grpSpPr>
        <p:sp>
          <p:nvSpPr>
            <p:cNvPr id="5" name="Freeform 5"/>
            <p:cNvSpPr/>
            <p:nvPr/>
          </p:nvSpPr>
          <p:spPr>
            <a:xfrm>
              <a:off x="0" y="0"/>
              <a:ext cx="6839945" cy="13030115"/>
            </a:xfrm>
            <a:custGeom>
              <a:avLst/>
              <a:gdLst/>
              <a:ahLst/>
              <a:cxnLst/>
              <a:rect l="l" t="t" r="r" b="b"/>
              <a:pathLst>
                <a:path w="6839945" h="13030115">
                  <a:moveTo>
                    <a:pt x="0" y="0"/>
                  </a:moveTo>
                  <a:lnTo>
                    <a:pt x="0" y="13030115"/>
                  </a:lnTo>
                  <a:lnTo>
                    <a:pt x="6839945" y="13030115"/>
                  </a:lnTo>
                  <a:lnTo>
                    <a:pt x="6839945" y="0"/>
                  </a:lnTo>
                  <a:lnTo>
                    <a:pt x="0" y="0"/>
                  </a:lnTo>
                  <a:close/>
                  <a:moveTo>
                    <a:pt x="6778984" y="12969155"/>
                  </a:moveTo>
                  <a:lnTo>
                    <a:pt x="59690" y="12969155"/>
                  </a:lnTo>
                  <a:lnTo>
                    <a:pt x="59690" y="59690"/>
                  </a:lnTo>
                  <a:lnTo>
                    <a:pt x="6778984" y="59690"/>
                  </a:lnTo>
                  <a:lnTo>
                    <a:pt x="6778984" y="12969155"/>
                  </a:lnTo>
                  <a:close/>
                </a:path>
              </a:pathLst>
            </a:custGeom>
            <a:solidFill>
              <a:srgbClr val="191919">
                <a:alpha val="19608"/>
              </a:srgbClr>
            </a:solidFill>
          </p:spPr>
        </p:sp>
      </p:grpSp>
      <p:sp>
        <p:nvSpPr>
          <p:cNvPr id="6" name="Freeform 6"/>
          <p:cNvSpPr/>
          <p:nvPr/>
        </p:nvSpPr>
        <p:spPr>
          <a:xfrm>
            <a:off x="1145967" y="1304633"/>
            <a:ext cx="566491" cy="566491"/>
          </a:xfrm>
          <a:custGeom>
            <a:avLst/>
            <a:gdLst/>
            <a:ahLst/>
            <a:cxnLst/>
            <a:rect l="l" t="t" r="r" b="b"/>
            <a:pathLst>
              <a:path w="849737" h="849737">
                <a:moveTo>
                  <a:pt x="0" y="0"/>
                </a:moveTo>
                <a:lnTo>
                  <a:pt x="849736" y="0"/>
                </a:lnTo>
                <a:lnTo>
                  <a:pt x="849736"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7" name="Group 7"/>
          <p:cNvGrpSpPr/>
          <p:nvPr/>
        </p:nvGrpSpPr>
        <p:grpSpPr>
          <a:xfrm>
            <a:off x="2814112" y="1591070"/>
            <a:ext cx="2637767" cy="4777382"/>
            <a:chOff x="0" y="0"/>
            <a:chExt cx="7207931" cy="13054617"/>
          </a:xfrm>
        </p:grpSpPr>
        <p:sp>
          <p:nvSpPr>
            <p:cNvPr id="8" name="Freeform 8"/>
            <p:cNvSpPr/>
            <p:nvPr/>
          </p:nvSpPr>
          <p:spPr>
            <a:xfrm>
              <a:off x="0" y="0"/>
              <a:ext cx="7207931" cy="13054617"/>
            </a:xfrm>
            <a:custGeom>
              <a:avLst/>
              <a:gdLst/>
              <a:ahLst/>
              <a:cxnLst/>
              <a:rect l="l" t="t" r="r" b="b"/>
              <a:pathLst>
                <a:path w="7207931" h="13054617">
                  <a:moveTo>
                    <a:pt x="0" y="0"/>
                  </a:moveTo>
                  <a:lnTo>
                    <a:pt x="0" y="13054617"/>
                  </a:lnTo>
                  <a:lnTo>
                    <a:pt x="7207931" y="13054617"/>
                  </a:lnTo>
                  <a:lnTo>
                    <a:pt x="7207931" y="0"/>
                  </a:lnTo>
                  <a:lnTo>
                    <a:pt x="0" y="0"/>
                  </a:lnTo>
                  <a:close/>
                  <a:moveTo>
                    <a:pt x="7146971" y="12993657"/>
                  </a:moveTo>
                  <a:lnTo>
                    <a:pt x="59690" y="12993657"/>
                  </a:lnTo>
                  <a:lnTo>
                    <a:pt x="59690" y="59690"/>
                  </a:lnTo>
                  <a:lnTo>
                    <a:pt x="7146971" y="59690"/>
                  </a:lnTo>
                  <a:lnTo>
                    <a:pt x="7146971" y="12993657"/>
                  </a:lnTo>
                  <a:close/>
                </a:path>
              </a:pathLst>
            </a:custGeom>
            <a:solidFill>
              <a:srgbClr val="191919">
                <a:alpha val="19608"/>
              </a:srgbClr>
            </a:solidFill>
          </p:spPr>
        </p:sp>
      </p:grpSp>
      <p:sp>
        <p:nvSpPr>
          <p:cNvPr id="9" name="Freeform 9"/>
          <p:cNvSpPr/>
          <p:nvPr/>
        </p:nvSpPr>
        <p:spPr>
          <a:xfrm>
            <a:off x="3826071" y="1326222"/>
            <a:ext cx="602069" cy="602069"/>
          </a:xfrm>
          <a:custGeom>
            <a:avLst/>
            <a:gdLst/>
            <a:ahLst/>
            <a:cxnLst/>
            <a:rect l="l" t="t" r="r" b="b"/>
            <a:pathLst>
              <a:path w="903103" h="903103">
                <a:moveTo>
                  <a:pt x="0" y="0"/>
                </a:moveTo>
                <a:lnTo>
                  <a:pt x="903103" y="0"/>
                </a:lnTo>
                <a:lnTo>
                  <a:pt x="903103" y="903103"/>
                </a:lnTo>
                <a:lnTo>
                  <a:pt x="0" y="903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10" name="Group 10"/>
          <p:cNvGrpSpPr/>
          <p:nvPr/>
        </p:nvGrpSpPr>
        <p:grpSpPr>
          <a:xfrm>
            <a:off x="243186" y="2121836"/>
            <a:ext cx="2324575" cy="2634715"/>
            <a:chOff x="0" y="-19050"/>
            <a:chExt cx="4649151" cy="5269432"/>
          </a:xfrm>
        </p:grpSpPr>
        <p:sp>
          <p:nvSpPr>
            <p:cNvPr id="11" name="TextBox 11"/>
            <p:cNvSpPr txBox="1"/>
            <p:nvPr/>
          </p:nvSpPr>
          <p:spPr>
            <a:xfrm>
              <a:off x="0" y="-19050"/>
              <a:ext cx="4649151" cy="487312"/>
            </a:xfrm>
            <a:prstGeom prst="rect">
              <a:avLst/>
            </a:prstGeom>
          </p:spPr>
          <p:txBody>
            <a:bodyPr lIns="0" tIns="0" rIns="0" bIns="0" rtlCol="0" anchor="t">
              <a:spAutoFit/>
            </a:bodyPr>
            <a:lstStyle/>
            <a:p>
              <a:pPr algn="ctr">
                <a:lnSpc>
                  <a:spcPts val="1891"/>
                </a:lnSpc>
                <a:spcBef>
                  <a:spcPct val="0"/>
                </a:spcBef>
              </a:pPr>
              <a:r>
                <a:rPr lang="en-US" sz="1466" spc="57">
                  <a:solidFill>
                    <a:srgbClr val="191919"/>
                  </a:solidFill>
                  <a:latin typeface="Aileron Bold"/>
                </a:rPr>
                <a:t>Production</a:t>
              </a:r>
            </a:p>
          </p:txBody>
        </p:sp>
        <p:sp>
          <p:nvSpPr>
            <p:cNvPr id="12" name="TextBox 12"/>
            <p:cNvSpPr txBox="1"/>
            <p:nvPr/>
          </p:nvSpPr>
          <p:spPr>
            <a:xfrm>
              <a:off x="0" y="864564"/>
              <a:ext cx="4649151" cy="4385818"/>
            </a:xfrm>
            <a:prstGeom prst="rect">
              <a:avLst/>
            </a:prstGeom>
          </p:spPr>
          <p:txBody>
            <a:bodyPr lIns="0" tIns="0" rIns="0" bIns="0" rtlCol="0" anchor="t">
              <a:spAutoFit/>
            </a:bodyPr>
            <a:lstStyle/>
            <a:p>
              <a:pPr marL="273486" lvl="1" indent="-136743">
                <a:lnSpc>
                  <a:spcPts val="1899"/>
                </a:lnSpc>
                <a:buFont typeface="Arial"/>
                <a:buChar char="•"/>
              </a:pPr>
              <a:r>
                <a:rPr lang="en-US" sz="1266" spc="25" dirty="0">
                  <a:solidFill>
                    <a:srgbClr val="191919"/>
                  </a:solidFill>
                  <a:latin typeface="Aileron"/>
                </a:rPr>
                <a:t>1ha de </a:t>
              </a:r>
              <a:r>
                <a:rPr lang="en-US" sz="1266" spc="25" dirty="0" err="1">
                  <a:solidFill>
                    <a:srgbClr val="191919"/>
                  </a:solidFill>
                  <a:latin typeface="Aileron"/>
                </a:rPr>
                <a:t>superficie</a:t>
              </a:r>
              <a:r>
                <a:rPr lang="en-US" sz="1266" spc="25" dirty="0">
                  <a:solidFill>
                    <a:srgbClr val="191919"/>
                  </a:solidFill>
                  <a:latin typeface="Aileron"/>
                </a:rPr>
                <a:t> disponible du site</a:t>
              </a:r>
            </a:p>
            <a:p>
              <a:pPr marL="273486" lvl="1" indent="-136743">
                <a:lnSpc>
                  <a:spcPts val="1899"/>
                </a:lnSpc>
                <a:buFont typeface="Arial"/>
                <a:buChar char="•"/>
              </a:pPr>
              <a:endParaRPr lang="en-US" sz="1266" spc="25" dirty="0">
                <a:solidFill>
                  <a:srgbClr val="191919"/>
                </a:solidFill>
                <a:latin typeface="Aileron"/>
              </a:endParaRPr>
            </a:p>
            <a:p>
              <a:pPr marL="273486" lvl="1" indent="-136743">
                <a:lnSpc>
                  <a:spcPts val="1899"/>
                </a:lnSpc>
                <a:buFont typeface="Arial"/>
                <a:buChar char="•"/>
              </a:pPr>
              <a:r>
                <a:rPr lang="en-US" sz="1266" spc="25" dirty="0" err="1">
                  <a:solidFill>
                    <a:srgbClr val="191919"/>
                  </a:solidFill>
                  <a:latin typeface="Aileron"/>
                </a:rPr>
                <a:t>Capacité</a:t>
              </a:r>
              <a:r>
                <a:rPr lang="en-US" sz="1266" spc="25" dirty="0">
                  <a:solidFill>
                    <a:srgbClr val="191919"/>
                  </a:solidFill>
                  <a:latin typeface="Aileron"/>
                </a:rPr>
                <a:t> </a:t>
              </a:r>
              <a:r>
                <a:rPr lang="en-US" sz="1266" spc="25" dirty="0" err="1">
                  <a:solidFill>
                    <a:srgbClr val="191919"/>
                  </a:solidFill>
                  <a:latin typeface="Aileron"/>
                </a:rPr>
                <a:t>actuelle</a:t>
              </a:r>
              <a:r>
                <a:rPr lang="en-US" sz="1266" spc="25" dirty="0">
                  <a:solidFill>
                    <a:srgbClr val="191919"/>
                  </a:solidFill>
                  <a:latin typeface="Aileron"/>
                </a:rPr>
                <a:t> de 4 800 </a:t>
              </a:r>
              <a:r>
                <a:rPr lang="en-US" sz="1266" spc="25" dirty="0" err="1">
                  <a:solidFill>
                    <a:srgbClr val="191919"/>
                  </a:solidFill>
                  <a:latin typeface="Aileron"/>
                </a:rPr>
                <a:t>poulets</a:t>
              </a:r>
              <a:r>
                <a:rPr lang="en-US" sz="1266" spc="25" dirty="0">
                  <a:solidFill>
                    <a:srgbClr val="191919"/>
                  </a:solidFill>
                  <a:latin typeface="Aileron"/>
                </a:rPr>
                <a:t> dans  les deux </a:t>
              </a:r>
              <a:r>
                <a:rPr lang="en-US" sz="1266" spc="25" dirty="0" err="1">
                  <a:solidFill>
                    <a:srgbClr val="191919"/>
                  </a:solidFill>
                  <a:latin typeface="Aileron"/>
                </a:rPr>
                <a:t>bâtiments</a:t>
              </a:r>
              <a:r>
                <a:rPr lang="en-US" sz="1266" spc="25" dirty="0">
                  <a:solidFill>
                    <a:srgbClr val="191919"/>
                  </a:solidFill>
                  <a:latin typeface="Aileron"/>
                </a:rPr>
                <a:t> </a:t>
              </a:r>
            </a:p>
            <a:p>
              <a:pPr marL="273486" lvl="1" indent="-136743">
                <a:lnSpc>
                  <a:spcPts val="1899"/>
                </a:lnSpc>
                <a:buFont typeface="Arial"/>
                <a:buChar char="•"/>
              </a:pPr>
              <a:endParaRPr lang="en-US" sz="1266" spc="25" dirty="0">
                <a:solidFill>
                  <a:srgbClr val="191919"/>
                </a:solidFill>
                <a:latin typeface="Aileron"/>
              </a:endParaRPr>
            </a:p>
            <a:p>
              <a:pPr marL="273486" lvl="1" indent="-136743">
                <a:lnSpc>
                  <a:spcPts val="1899"/>
                </a:lnSpc>
                <a:buFont typeface="Arial"/>
                <a:buChar char="•"/>
              </a:pPr>
              <a:r>
                <a:rPr lang="en-US" sz="1266" spc="25" dirty="0" err="1">
                  <a:solidFill>
                    <a:srgbClr val="191919"/>
                  </a:solidFill>
                  <a:latin typeface="Aileron"/>
                </a:rPr>
                <a:t>Maitrise</a:t>
              </a:r>
              <a:r>
                <a:rPr lang="en-US" sz="1266" spc="25" dirty="0">
                  <a:solidFill>
                    <a:srgbClr val="191919"/>
                  </a:solidFill>
                  <a:latin typeface="Aileron"/>
                </a:rPr>
                <a:t> des </a:t>
              </a:r>
              <a:r>
                <a:rPr lang="en-US" sz="1266" spc="25" dirty="0" err="1">
                  <a:solidFill>
                    <a:srgbClr val="191919"/>
                  </a:solidFill>
                  <a:latin typeface="Aileron"/>
                </a:rPr>
                <a:t>itinéraires</a:t>
              </a:r>
              <a:r>
                <a:rPr lang="en-US" sz="1266" spc="25" dirty="0">
                  <a:solidFill>
                    <a:srgbClr val="191919"/>
                  </a:solidFill>
                  <a:latin typeface="Aileron"/>
                </a:rPr>
                <a:t> de production</a:t>
              </a:r>
            </a:p>
          </p:txBody>
        </p:sp>
      </p:grpSp>
      <p:grpSp>
        <p:nvGrpSpPr>
          <p:cNvPr id="13" name="Group 13"/>
          <p:cNvGrpSpPr/>
          <p:nvPr/>
        </p:nvGrpSpPr>
        <p:grpSpPr>
          <a:xfrm>
            <a:off x="2898801" y="2130987"/>
            <a:ext cx="2456609" cy="3439570"/>
            <a:chOff x="0" y="-28575"/>
            <a:chExt cx="4913219" cy="6879141"/>
          </a:xfrm>
        </p:grpSpPr>
        <p:sp>
          <p:nvSpPr>
            <p:cNvPr id="14" name="TextBox 14"/>
            <p:cNvSpPr txBox="1"/>
            <p:nvPr/>
          </p:nvSpPr>
          <p:spPr>
            <a:xfrm>
              <a:off x="0" y="-28575"/>
              <a:ext cx="4913219" cy="923330"/>
            </a:xfrm>
            <a:prstGeom prst="rect">
              <a:avLst/>
            </a:prstGeom>
          </p:spPr>
          <p:txBody>
            <a:bodyPr lIns="0" tIns="0" rIns="0" bIns="0" rtlCol="0" anchor="t">
              <a:spAutoFit/>
            </a:bodyPr>
            <a:lstStyle/>
            <a:p>
              <a:pPr algn="ctr">
                <a:lnSpc>
                  <a:spcPts val="1806"/>
                </a:lnSpc>
                <a:spcBef>
                  <a:spcPct val="0"/>
                </a:spcBef>
              </a:pPr>
              <a:r>
                <a:rPr lang="en-US" sz="1400" spc="54">
                  <a:solidFill>
                    <a:srgbClr val="191919"/>
                  </a:solidFill>
                  <a:latin typeface="Aileron Bold"/>
                </a:rPr>
                <a:t>Ressources Humaines et Matériels</a:t>
              </a:r>
            </a:p>
          </p:txBody>
        </p:sp>
        <p:sp>
          <p:nvSpPr>
            <p:cNvPr id="15" name="TextBox 15"/>
            <p:cNvSpPr txBox="1"/>
            <p:nvPr/>
          </p:nvSpPr>
          <p:spPr>
            <a:xfrm>
              <a:off x="0" y="1310587"/>
              <a:ext cx="4913219" cy="5539979"/>
            </a:xfrm>
            <a:prstGeom prst="rect">
              <a:avLst/>
            </a:prstGeom>
          </p:spPr>
          <p:txBody>
            <a:bodyPr lIns="0" tIns="0" rIns="0" bIns="0" rtlCol="0" anchor="t">
              <a:spAutoFit/>
            </a:bodyPr>
            <a:lstStyle/>
            <a:p>
              <a:pPr marL="262690" lvl="1" indent="-131345">
                <a:lnSpc>
                  <a:spcPts val="1825"/>
                </a:lnSpc>
                <a:buFont typeface="Arial"/>
                <a:buChar char="•"/>
              </a:pPr>
              <a:r>
                <a:rPr lang="en-US" sz="1216" spc="24" dirty="0">
                  <a:solidFill>
                    <a:srgbClr val="191919"/>
                  </a:solidFill>
                  <a:latin typeface="Aileron"/>
                </a:rPr>
                <a:t>Personnel </a:t>
              </a:r>
              <a:r>
                <a:rPr lang="en-US" sz="1216" spc="24" dirty="0" err="1">
                  <a:solidFill>
                    <a:srgbClr val="191919"/>
                  </a:solidFill>
                  <a:latin typeface="Aileron"/>
                </a:rPr>
                <a:t>qualifié</a:t>
              </a:r>
              <a:r>
                <a:rPr lang="en-US" sz="1216" spc="24" dirty="0">
                  <a:solidFill>
                    <a:srgbClr val="191919"/>
                  </a:solidFill>
                  <a:latin typeface="Aileron"/>
                </a:rPr>
                <a:t>, </a:t>
              </a:r>
              <a:r>
                <a:rPr lang="en-US" sz="1216" spc="24" dirty="0" err="1">
                  <a:solidFill>
                    <a:srgbClr val="191919"/>
                  </a:solidFill>
                  <a:latin typeface="Aileron"/>
                </a:rPr>
                <a:t>jeune</a:t>
              </a:r>
              <a:r>
                <a:rPr lang="en-US" sz="1216" spc="24" dirty="0">
                  <a:solidFill>
                    <a:srgbClr val="191919"/>
                  </a:solidFill>
                  <a:latin typeface="Aileron"/>
                </a:rPr>
                <a:t> et disponible (</a:t>
              </a:r>
              <a:r>
                <a:rPr lang="en-US" sz="1216" spc="24" dirty="0" err="1">
                  <a:solidFill>
                    <a:srgbClr val="191919"/>
                  </a:solidFill>
                  <a:latin typeface="Aileron"/>
                </a:rPr>
                <a:t>technicien</a:t>
              </a:r>
              <a:r>
                <a:rPr lang="en-US" sz="1216" spc="24" dirty="0">
                  <a:solidFill>
                    <a:srgbClr val="191919"/>
                  </a:solidFill>
                  <a:latin typeface="Aileron"/>
                </a:rPr>
                <a:t> </a:t>
              </a:r>
              <a:r>
                <a:rPr lang="en-US" sz="1216" spc="24" dirty="0" err="1">
                  <a:solidFill>
                    <a:srgbClr val="191919"/>
                  </a:solidFill>
                  <a:latin typeface="Aileron"/>
                </a:rPr>
                <a:t>agricole</a:t>
              </a:r>
              <a:r>
                <a:rPr lang="en-US" sz="1216" spc="24" dirty="0">
                  <a:solidFill>
                    <a:srgbClr val="191919"/>
                  </a:solidFill>
                  <a:latin typeface="Aileron"/>
                </a:rPr>
                <a:t>, </a:t>
              </a:r>
              <a:r>
                <a:rPr lang="en-US" sz="1216" spc="24" dirty="0" err="1">
                  <a:solidFill>
                    <a:srgbClr val="191919"/>
                  </a:solidFill>
                  <a:latin typeface="Aileron"/>
                </a:rPr>
                <a:t>vétérinaire</a:t>
              </a:r>
              <a:r>
                <a:rPr lang="en-US" sz="1216" spc="24" dirty="0">
                  <a:solidFill>
                    <a:srgbClr val="191919"/>
                  </a:solidFill>
                  <a:latin typeface="Aileron"/>
                </a:rPr>
                <a:t>,...) 2 permanents et 3 </a:t>
              </a:r>
              <a:r>
                <a:rPr lang="en-US" sz="1216" spc="24" dirty="0" err="1">
                  <a:solidFill>
                    <a:srgbClr val="191919"/>
                  </a:solidFill>
                  <a:latin typeface="Aileron"/>
                </a:rPr>
                <a:t>temporaires</a:t>
              </a:r>
              <a:r>
                <a:rPr lang="en-US" sz="1216" spc="24" dirty="0">
                  <a:solidFill>
                    <a:srgbClr val="191919"/>
                  </a:solidFill>
                  <a:latin typeface="Aileron"/>
                </a:rPr>
                <a:t>.</a:t>
              </a:r>
            </a:p>
            <a:p>
              <a:pPr>
                <a:lnSpc>
                  <a:spcPts val="1825"/>
                </a:lnSpc>
              </a:pPr>
              <a:endParaRPr lang="en-US" sz="1216" spc="24" dirty="0">
                <a:solidFill>
                  <a:srgbClr val="191919"/>
                </a:solidFill>
                <a:latin typeface="Aileron"/>
              </a:endParaRPr>
            </a:p>
            <a:p>
              <a:pPr marL="262690" lvl="1" indent="-131345">
                <a:lnSpc>
                  <a:spcPts val="1825"/>
                </a:lnSpc>
                <a:buFont typeface="Arial"/>
                <a:buChar char="•"/>
              </a:pPr>
              <a:r>
                <a:rPr lang="en-US" sz="1216" spc="24" dirty="0">
                  <a:solidFill>
                    <a:srgbClr val="191919"/>
                  </a:solidFill>
                  <a:latin typeface="Aileron"/>
                </a:rPr>
                <a:t>Matériel disponible (</a:t>
              </a:r>
              <a:r>
                <a:rPr lang="en-US" sz="1216" spc="24" dirty="0" err="1">
                  <a:solidFill>
                    <a:srgbClr val="191919"/>
                  </a:solidFill>
                  <a:latin typeface="Aileron"/>
                </a:rPr>
                <a:t>couveuse</a:t>
              </a:r>
              <a:r>
                <a:rPr lang="en-US" sz="1216" spc="24" dirty="0">
                  <a:solidFill>
                    <a:srgbClr val="191919"/>
                  </a:solidFill>
                  <a:latin typeface="Aileron"/>
                </a:rPr>
                <a:t> de 4200 </a:t>
              </a:r>
              <a:r>
                <a:rPr lang="en-US" sz="1216" spc="24" dirty="0" err="1">
                  <a:solidFill>
                    <a:srgbClr val="191919"/>
                  </a:solidFill>
                  <a:latin typeface="Aileron"/>
                </a:rPr>
                <a:t>œufs</a:t>
              </a:r>
              <a:r>
                <a:rPr lang="en-US" sz="1216" spc="24" dirty="0">
                  <a:solidFill>
                    <a:srgbClr val="191919"/>
                  </a:solidFill>
                  <a:latin typeface="Aileron"/>
                </a:rPr>
                <a:t>, kit </a:t>
              </a:r>
              <a:r>
                <a:rPr lang="en-US" sz="1216" spc="24" dirty="0" err="1">
                  <a:solidFill>
                    <a:srgbClr val="191919"/>
                  </a:solidFill>
                  <a:latin typeface="Aileron"/>
                </a:rPr>
                <a:t>d’abattage</a:t>
              </a:r>
              <a:r>
                <a:rPr lang="en-US" sz="1216" spc="24" dirty="0">
                  <a:solidFill>
                    <a:srgbClr val="191919"/>
                  </a:solidFill>
                  <a:latin typeface="Aileron"/>
                </a:rPr>
                <a:t>, machine </a:t>
              </a:r>
              <a:r>
                <a:rPr lang="en-US" sz="1216" spc="24" dirty="0" err="1">
                  <a:solidFill>
                    <a:srgbClr val="191919"/>
                  </a:solidFill>
                  <a:latin typeface="Aileron"/>
                </a:rPr>
                <a:t>emballage</a:t>
              </a:r>
              <a:r>
                <a:rPr lang="en-US" sz="1216" spc="24" dirty="0">
                  <a:solidFill>
                    <a:srgbClr val="191919"/>
                  </a:solidFill>
                  <a:latin typeface="Aileron"/>
                </a:rPr>
                <a:t> sous vide, </a:t>
              </a:r>
              <a:r>
                <a:rPr lang="en-US" sz="1216" spc="24" dirty="0" err="1">
                  <a:solidFill>
                    <a:srgbClr val="191919"/>
                  </a:solidFill>
                  <a:latin typeface="Aileron"/>
                </a:rPr>
                <a:t>opercuteur</a:t>
              </a:r>
              <a:r>
                <a:rPr lang="en-US" sz="1216" spc="24" dirty="0">
                  <a:solidFill>
                    <a:srgbClr val="191919"/>
                  </a:solidFill>
                  <a:latin typeface="Aileron"/>
                </a:rPr>
                <a:t> à barquette, balance à </a:t>
              </a:r>
              <a:r>
                <a:rPr lang="en-US" sz="1216" spc="24" dirty="0" err="1">
                  <a:solidFill>
                    <a:srgbClr val="191919"/>
                  </a:solidFill>
                  <a:latin typeface="Aileron"/>
                </a:rPr>
                <a:t>étiqueter</a:t>
              </a:r>
              <a:r>
                <a:rPr lang="en-US" sz="1216" spc="24" dirty="0">
                  <a:solidFill>
                    <a:srgbClr val="191919"/>
                  </a:solidFill>
                  <a:latin typeface="Aileron"/>
                </a:rPr>
                <a:t>, </a:t>
              </a:r>
              <a:r>
                <a:rPr lang="en-US" sz="1216" spc="24" dirty="0" err="1">
                  <a:solidFill>
                    <a:srgbClr val="191919"/>
                  </a:solidFill>
                  <a:latin typeface="Aileron"/>
                </a:rPr>
                <a:t>congélateur</a:t>
              </a:r>
              <a:r>
                <a:rPr lang="en-US" sz="1216" spc="24" dirty="0">
                  <a:solidFill>
                    <a:srgbClr val="191919"/>
                  </a:solidFill>
                  <a:latin typeface="Aileron"/>
                </a:rPr>
                <a:t>, </a:t>
              </a:r>
              <a:r>
                <a:rPr lang="en-US" sz="1216" spc="24" dirty="0" err="1">
                  <a:solidFill>
                    <a:srgbClr val="191919"/>
                  </a:solidFill>
                  <a:latin typeface="Aileron"/>
                </a:rPr>
                <a:t>véhicule</a:t>
              </a:r>
              <a:r>
                <a:rPr lang="en-US" sz="1216" spc="24" dirty="0">
                  <a:solidFill>
                    <a:srgbClr val="191919"/>
                  </a:solidFill>
                  <a:latin typeface="Aileron"/>
                </a:rPr>
                <a:t>  </a:t>
              </a:r>
              <a:r>
                <a:rPr lang="en-US" sz="1216" spc="24" dirty="0" err="1">
                  <a:solidFill>
                    <a:srgbClr val="191919"/>
                  </a:solidFill>
                  <a:latin typeface="Aileron"/>
                </a:rPr>
                <a:t>ferme</a:t>
              </a:r>
              <a:r>
                <a:rPr lang="en-US" sz="1216" spc="24" dirty="0">
                  <a:solidFill>
                    <a:srgbClr val="191919"/>
                  </a:solidFill>
                  <a:latin typeface="Aileron"/>
                </a:rPr>
                <a:t> état </a:t>
              </a:r>
              <a:r>
                <a:rPr lang="en-US" sz="1216" spc="24" dirty="0" err="1">
                  <a:solidFill>
                    <a:srgbClr val="191919"/>
                  </a:solidFill>
                  <a:latin typeface="Aileron"/>
                </a:rPr>
                <a:t>moyen</a:t>
              </a:r>
              <a:r>
                <a:rPr lang="en-US" sz="1216" spc="24" dirty="0">
                  <a:solidFill>
                    <a:srgbClr val="191919"/>
                  </a:solidFill>
                  <a:latin typeface="Aileron"/>
                </a:rPr>
                <a:t>,....)</a:t>
              </a:r>
            </a:p>
          </p:txBody>
        </p:sp>
      </p:grpSp>
      <p:sp>
        <p:nvSpPr>
          <p:cNvPr id="16" name="AutoShape 16"/>
          <p:cNvSpPr/>
          <p:nvPr/>
        </p:nvSpPr>
        <p:spPr>
          <a:xfrm>
            <a:off x="153923" y="6203185"/>
            <a:ext cx="2503101" cy="134710"/>
          </a:xfrm>
          <a:prstGeom prst="rect">
            <a:avLst/>
          </a:prstGeom>
          <a:solidFill>
            <a:srgbClr val="CDF658"/>
          </a:solidFill>
        </p:spPr>
      </p:sp>
      <p:sp>
        <p:nvSpPr>
          <p:cNvPr id="17" name="AutoShape 17"/>
          <p:cNvSpPr/>
          <p:nvPr/>
        </p:nvSpPr>
        <p:spPr>
          <a:xfrm>
            <a:off x="2814112" y="6224774"/>
            <a:ext cx="2637767" cy="134710"/>
          </a:xfrm>
          <a:prstGeom prst="rect">
            <a:avLst/>
          </a:prstGeom>
          <a:solidFill>
            <a:srgbClr val="CDF658"/>
          </a:solidFill>
        </p:spPr>
      </p:sp>
      <p:sp>
        <p:nvSpPr>
          <p:cNvPr id="18" name="TextBox 18"/>
          <p:cNvSpPr txBox="1"/>
          <p:nvPr/>
        </p:nvSpPr>
        <p:spPr>
          <a:xfrm>
            <a:off x="1098490" y="1300240"/>
            <a:ext cx="613967" cy="500137"/>
          </a:xfrm>
          <a:prstGeom prst="rect">
            <a:avLst/>
          </a:prstGeom>
        </p:spPr>
        <p:txBody>
          <a:bodyPr lIns="0" tIns="0" rIns="0" bIns="0" rtlCol="0" anchor="t">
            <a:spAutoFit/>
          </a:bodyPr>
          <a:lstStyle/>
          <a:p>
            <a:pPr algn="ctr">
              <a:lnSpc>
                <a:spcPts val="3920"/>
              </a:lnSpc>
              <a:spcBef>
                <a:spcPct val="0"/>
              </a:spcBef>
            </a:pPr>
            <a:r>
              <a:rPr lang="en-US" sz="2800">
                <a:solidFill>
                  <a:srgbClr val="000000"/>
                </a:solidFill>
                <a:latin typeface="Aileron Heavy"/>
              </a:rPr>
              <a:t>1</a:t>
            </a:r>
          </a:p>
        </p:txBody>
      </p:sp>
      <p:sp>
        <p:nvSpPr>
          <p:cNvPr id="19" name="TextBox 19"/>
          <p:cNvSpPr txBox="1"/>
          <p:nvPr/>
        </p:nvSpPr>
        <p:spPr>
          <a:xfrm>
            <a:off x="3802273" y="1321830"/>
            <a:ext cx="661444" cy="500137"/>
          </a:xfrm>
          <a:prstGeom prst="rect">
            <a:avLst/>
          </a:prstGeom>
        </p:spPr>
        <p:txBody>
          <a:bodyPr lIns="0" tIns="0" rIns="0" bIns="0" rtlCol="0" anchor="t">
            <a:spAutoFit/>
          </a:bodyPr>
          <a:lstStyle/>
          <a:p>
            <a:pPr algn="ctr">
              <a:lnSpc>
                <a:spcPts val="3920"/>
              </a:lnSpc>
              <a:spcBef>
                <a:spcPct val="0"/>
              </a:spcBef>
            </a:pPr>
            <a:r>
              <a:rPr lang="en-US" sz="2800">
                <a:solidFill>
                  <a:srgbClr val="000000"/>
                </a:solidFill>
                <a:latin typeface="Aileron Heavy"/>
              </a:rPr>
              <a:t>2</a:t>
            </a:r>
          </a:p>
        </p:txBody>
      </p:sp>
      <p:grpSp>
        <p:nvGrpSpPr>
          <p:cNvPr id="20" name="Group 20"/>
          <p:cNvGrpSpPr/>
          <p:nvPr/>
        </p:nvGrpSpPr>
        <p:grpSpPr>
          <a:xfrm>
            <a:off x="5528079" y="1612391"/>
            <a:ext cx="3063235" cy="4747093"/>
            <a:chOff x="0" y="0"/>
            <a:chExt cx="8370561" cy="12971852"/>
          </a:xfrm>
        </p:grpSpPr>
        <p:sp>
          <p:nvSpPr>
            <p:cNvPr id="21" name="Freeform 21"/>
            <p:cNvSpPr/>
            <p:nvPr/>
          </p:nvSpPr>
          <p:spPr>
            <a:xfrm>
              <a:off x="0" y="0"/>
              <a:ext cx="8370561" cy="12971852"/>
            </a:xfrm>
            <a:custGeom>
              <a:avLst/>
              <a:gdLst/>
              <a:ahLst/>
              <a:cxnLst/>
              <a:rect l="l" t="t" r="r" b="b"/>
              <a:pathLst>
                <a:path w="8370561" h="12971852">
                  <a:moveTo>
                    <a:pt x="0" y="0"/>
                  </a:moveTo>
                  <a:lnTo>
                    <a:pt x="0" y="12971852"/>
                  </a:lnTo>
                  <a:lnTo>
                    <a:pt x="8370561" y="12971852"/>
                  </a:lnTo>
                  <a:lnTo>
                    <a:pt x="8370561" y="0"/>
                  </a:lnTo>
                  <a:lnTo>
                    <a:pt x="0" y="0"/>
                  </a:lnTo>
                  <a:close/>
                  <a:moveTo>
                    <a:pt x="8309601" y="12910892"/>
                  </a:moveTo>
                  <a:lnTo>
                    <a:pt x="59690" y="12910892"/>
                  </a:lnTo>
                  <a:lnTo>
                    <a:pt x="59690" y="59690"/>
                  </a:lnTo>
                  <a:lnTo>
                    <a:pt x="8309601" y="59690"/>
                  </a:lnTo>
                  <a:lnTo>
                    <a:pt x="8309601" y="12910892"/>
                  </a:lnTo>
                  <a:close/>
                </a:path>
              </a:pathLst>
            </a:custGeom>
            <a:solidFill>
              <a:srgbClr val="191919">
                <a:alpha val="19608"/>
              </a:srgbClr>
            </a:solidFill>
          </p:spPr>
        </p:sp>
      </p:grpSp>
      <p:grpSp>
        <p:nvGrpSpPr>
          <p:cNvPr id="22" name="Group 22"/>
          <p:cNvGrpSpPr/>
          <p:nvPr/>
        </p:nvGrpSpPr>
        <p:grpSpPr>
          <a:xfrm>
            <a:off x="5589265" y="2152308"/>
            <a:ext cx="2946779" cy="3672636"/>
            <a:chOff x="0" y="-28575"/>
            <a:chExt cx="5893558" cy="7345272"/>
          </a:xfrm>
        </p:grpSpPr>
        <p:sp>
          <p:nvSpPr>
            <p:cNvPr id="23" name="TextBox 23"/>
            <p:cNvSpPr txBox="1"/>
            <p:nvPr/>
          </p:nvSpPr>
          <p:spPr>
            <a:xfrm>
              <a:off x="0" y="-28575"/>
              <a:ext cx="5893558" cy="461664"/>
            </a:xfrm>
            <a:prstGeom prst="rect">
              <a:avLst/>
            </a:prstGeom>
          </p:spPr>
          <p:txBody>
            <a:bodyPr lIns="0" tIns="0" rIns="0" bIns="0" rtlCol="0" anchor="t">
              <a:spAutoFit/>
            </a:bodyPr>
            <a:lstStyle/>
            <a:p>
              <a:pPr algn="ctr">
                <a:lnSpc>
                  <a:spcPts val="1806"/>
                </a:lnSpc>
                <a:spcBef>
                  <a:spcPct val="0"/>
                </a:spcBef>
              </a:pPr>
              <a:r>
                <a:rPr lang="en-US" sz="1400" spc="54">
                  <a:solidFill>
                    <a:srgbClr val="191919"/>
                  </a:solidFill>
                  <a:latin typeface="Aileron Bold"/>
                </a:rPr>
                <a:t>Partenariats en developpement</a:t>
              </a:r>
            </a:p>
          </p:txBody>
        </p:sp>
        <p:sp>
          <p:nvSpPr>
            <p:cNvPr id="24" name="TextBox 24"/>
            <p:cNvSpPr txBox="1"/>
            <p:nvPr/>
          </p:nvSpPr>
          <p:spPr>
            <a:xfrm>
              <a:off x="0" y="853389"/>
              <a:ext cx="5893558" cy="6463308"/>
            </a:xfrm>
            <a:prstGeom prst="rect">
              <a:avLst/>
            </a:prstGeom>
          </p:spPr>
          <p:txBody>
            <a:bodyPr lIns="0" tIns="0" rIns="0" bIns="0" rtlCol="0" anchor="t">
              <a:spAutoFit/>
            </a:bodyPr>
            <a:lstStyle/>
            <a:p>
              <a:pPr>
                <a:lnSpc>
                  <a:spcPts val="1825"/>
                </a:lnSpc>
              </a:pPr>
              <a:r>
                <a:rPr lang="en-US" sz="1216" spc="24" dirty="0">
                  <a:solidFill>
                    <a:srgbClr val="191919"/>
                  </a:solidFill>
                  <a:latin typeface="Aileron"/>
                </a:rPr>
                <a:t>.  SMAG</a:t>
              </a:r>
            </a:p>
            <a:p>
              <a:pPr>
                <a:lnSpc>
                  <a:spcPts val="1825"/>
                </a:lnSpc>
              </a:pPr>
              <a:r>
                <a:rPr lang="en-US" sz="1216" spc="24" dirty="0">
                  <a:solidFill>
                    <a:srgbClr val="191919"/>
                  </a:solidFill>
                  <a:latin typeface="Aileron"/>
                </a:rPr>
                <a:t>• EPME</a:t>
              </a:r>
            </a:p>
            <a:p>
              <a:pPr>
                <a:lnSpc>
                  <a:spcPts val="1825"/>
                </a:lnSpc>
              </a:pPr>
              <a:r>
                <a:rPr lang="en-US" sz="1216" spc="24" dirty="0">
                  <a:solidFill>
                    <a:srgbClr val="191919"/>
                  </a:solidFill>
                  <a:latin typeface="Aileron"/>
                </a:rPr>
                <a:t>• DGE</a:t>
              </a:r>
            </a:p>
            <a:p>
              <a:pPr>
                <a:lnSpc>
                  <a:spcPts val="1825"/>
                </a:lnSpc>
              </a:pPr>
              <a:r>
                <a:rPr lang="en-US" sz="1216" spc="24" dirty="0">
                  <a:solidFill>
                    <a:srgbClr val="191919"/>
                  </a:solidFill>
                  <a:latin typeface="Aileron"/>
                </a:rPr>
                <a:t>• AGASA</a:t>
              </a:r>
            </a:p>
            <a:p>
              <a:pPr>
                <a:lnSpc>
                  <a:spcPts val="1825"/>
                </a:lnSpc>
              </a:pPr>
              <a:r>
                <a:rPr lang="en-US" sz="1216" spc="24" dirty="0">
                  <a:solidFill>
                    <a:srgbClr val="191919"/>
                  </a:solidFill>
                  <a:latin typeface="Aileron"/>
                </a:rPr>
                <a:t>• </a:t>
              </a:r>
              <a:r>
                <a:rPr lang="en-US" sz="1216" spc="24" dirty="0" err="1">
                  <a:solidFill>
                    <a:srgbClr val="191919"/>
                  </a:solidFill>
                  <a:latin typeface="Aileron"/>
                </a:rPr>
                <a:t>Pôle</a:t>
              </a:r>
              <a:r>
                <a:rPr lang="en-US" sz="1216" spc="24" dirty="0">
                  <a:solidFill>
                    <a:srgbClr val="191919"/>
                  </a:solidFill>
                  <a:latin typeface="Aileron"/>
                </a:rPr>
                <a:t> National de la Promotion et de </a:t>
              </a:r>
              <a:r>
                <a:rPr lang="en-US" sz="1216" spc="24" dirty="0" err="1">
                  <a:solidFill>
                    <a:srgbClr val="191919"/>
                  </a:solidFill>
                  <a:latin typeface="Aileron"/>
                </a:rPr>
                <a:t>l’Emploi</a:t>
              </a:r>
              <a:r>
                <a:rPr lang="en-US" sz="1216" spc="24" dirty="0">
                  <a:solidFill>
                    <a:srgbClr val="191919"/>
                  </a:solidFill>
                  <a:latin typeface="Aileron"/>
                </a:rPr>
                <a:t> (PNPE)</a:t>
              </a:r>
            </a:p>
            <a:p>
              <a:pPr>
                <a:lnSpc>
                  <a:spcPts val="1825"/>
                </a:lnSpc>
              </a:pPr>
              <a:r>
                <a:rPr lang="en-US" sz="1216" spc="24" dirty="0">
                  <a:solidFill>
                    <a:srgbClr val="191919"/>
                  </a:solidFill>
                  <a:latin typeface="Aileron"/>
                </a:rPr>
                <a:t>• INSAB</a:t>
              </a:r>
            </a:p>
            <a:p>
              <a:pPr>
                <a:lnSpc>
                  <a:spcPts val="1825"/>
                </a:lnSpc>
              </a:pPr>
              <a:r>
                <a:rPr lang="en-US" sz="1216" spc="24" dirty="0">
                  <a:solidFill>
                    <a:srgbClr val="191919"/>
                  </a:solidFill>
                  <a:latin typeface="Aileron"/>
                </a:rPr>
                <a:t>• </a:t>
              </a:r>
              <a:r>
                <a:rPr lang="en-US" sz="1216" spc="24" dirty="0" err="1">
                  <a:solidFill>
                    <a:srgbClr val="191919"/>
                  </a:solidFill>
                  <a:latin typeface="Aileron"/>
                </a:rPr>
                <a:t>EMGabon</a:t>
              </a:r>
              <a:endParaRPr lang="en-US" sz="1216" spc="24" dirty="0">
                <a:solidFill>
                  <a:srgbClr val="191919"/>
                </a:solidFill>
                <a:latin typeface="Aileron"/>
              </a:endParaRPr>
            </a:p>
            <a:p>
              <a:pPr>
                <a:lnSpc>
                  <a:spcPts val="1825"/>
                </a:lnSpc>
              </a:pPr>
              <a:r>
                <a:rPr lang="en-US" sz="1216" spc="24" dirty="0">
                  <a:solidFill>
                    <a:srgbClr val="191919"/>
                  </a:solidFill>
                  <a:latin typeface="Aileron"/>
                </a:rPr>
                <a:t>• SOTRADER</a:t>
              </a:r>
            </a:p>
            <a:p>
              <a:pPr>
                <a:lnSpc>
                  <a:spcPts val="1825"/>
                </a:lnSpc>
              </a:pPr>
              <a:r>
                <a:rPr lang="en-US" sz="1216" spc="24" dirty="0">
                  <a:solidFill>
                    <a:srgbClr val="191919"/>
                  </a:solidFill>
                  <a:latin typeface="Aileron"/>
                </a:rPr>
                <a:t>• M. Anis MAMOUNI, </a:t>
              </a:r>
              <a:r>
                <a:rPr lang="en-US" sz="1216" spc="24" dirty="0" err="1">
                  <a:solidFill>
                    <a:srgbClr val="191919"/>
                  </a:solidFill>
                  <a:latin typeface="Aileron"/>
                </a:rPr>
                <a:t>Représentant</a:t>
              </a:r>
              <a:r>
                <a:rPr lang="en-US" sz="1216" spc="24" dirty="0">
                  <a:solidFill>
                    <a:srgbClr val="191919"/>
                  </a:solidFill>
                  <a:latin typeface="Aileron"/>
                </a:rPr>
                <a:t> le Groupe marocain OUAKKAHA (Alf </a:t>
              </a:r>
              <a:r>
                <a:rPr lang="en-US" sz="1216" spc="24" dirty="0" err="1">
                  <a:solidFill>
                    <a:srgbClr val="191919"/>
                  </a:solidFill>
                  <a:latin typeface="Aileron"/>
                </a:rPr>
                <a:t>Issen</a:t>
              </a:r>
              <a:r>
                <a:rPr lang="en-US" sz="1216" spc="24" dirty="0">
                  <a:solidFill>
                    <a:srgbClr val="191919"/>
                  </a:solidFill>
                  <a:latin typeface="Aileron"/>
                </a:rPr>
                <a:t>)</a:t>
              </a:r>
            </a:p>
            <a:p>
              <a:pPr>
                <a:lnSpc>
                  <a:spcPts val="1825"/>
                </a:lnSpc>
              </a:pPr>
              <a:r>
                <a:rPr lang="en-US" sz="1216" spc="24" dirty="0">
                  <a:solidFill>
                    <a:srgbClr val="191919"/>
                  </a:solidFill>
                  <a:latin typeface="Aileron"/>
                </a:rPr>
                <a:t>• Les </a:t>
              </a:r>
              <a:r>
                <a:rPr lang="en-US" sz="1216" spc="24" dirty="0" err="1">
                  <a:solidFill>
                    <a:srgbClr val="191919"/>
                  </a:solidFill>
                  <a:latin typeface="Aileron"/>
                </a:rPr>
                <a:t>grossistes</a:t>
              </a:r>
              <a:endParaRPr lang="en-US" sz="1216" spc="24" dirty="0">
                <a:solidFill>
                  <a:srgbClr val="191919"/>
                </a:solidFill>
                <a:latin typeface="Aileron"/>
              </a:endParaRPr>
            </a:p>
            <a:p>
              <a:pPr>
                <a:lnSpc>
                  <a:spcPts val="1825"/>
                </a:lnSpc>
              </a:pPr>
              <a:r>
                <a:rPr lang="en-US" sz="1216" spc="24" dirty="0">
                  <a:solidFill>
                    <a:srgbClr val="191919"/>
                  </a:solidFill>
                  <a:latin typeface="Aileron"/>
                </a:rPr>
                <a:t>• Les </a:t>
              </a:r>
              <a:r>
                <a:rPr lang="en-US" sz="1216" spc="24" dirty="0" err="1">
                  <a:solidFill>
                    <a:srgbClr val="191919"/>
                  </a:solidFill>
                  <a:latin typeface="Aileron"/>
                </a:rPr>
                <a:t>particuliers</a:t>
              </a:r>
              <a:r>
                <a:rPr lang="en-US" sz="1216" spc="24" dirty="0">
                  <a:solidFill>
                    <a:srgbClr val="191919"/>
                  </a:solidFill>
                  <a:latin typeface="Aileron"/>
                </a:rPr>
                <a:t> (</a:t>
              </a:r>
              <a:r>
                <a:rPr lang="en-US" sz="1216" spc="24" dirty="0" err="1">
                  <a:solidFill>
                    <a:srgbClr val="191919"/>
                  </a:solidFill>
                  <a:latin typeface="Aileron"/>
                </a:rPr>
                <a:t>Portefeuille</a:t>
              </a:r>
              <a:r>
                <a:rPr lang="en-US" sz="1216" spc="24" dirty="0">
                  <a:solidFill>
                    <a:srgbClr val="191919"/>
                  </a:solidFill>
                  <a:latin typeface="Aileron"/>
                </a:rPr>
                <a:t> clients de plus de 300 clients)</a:t>
              </a:r>
            </a:p>
          </p:txBody>
        </p:sp>
      </p:grpSp>
      <p:sp>
        <p:nvSpPr>
          <p:cNvPr id="25" name="AutoShape 25"/>
          <p:cNvSpPr/>
          <p:nvPr/>
        </p:nvSpPr>
        <p:spPr>
          <a:xfrm>
            <a:off x="5528079" y="6224774"/>
            <a:ext cx="3063235" cy="134710"/>
          </a:xfrm>
          <a:prstGeom prst="rect">
            <a:avLst/>
          </a:prstGeom>
          <a:solidFill>
            <a:srgbClr val="CDF658"/>
          </a:solidFill>
        </p:spPr>
      </p:sp>
      <p:sp>
        <p:nvSpPr>
          <p:cNvPr id="26" name="Freeform 26"/>
          <p:cNvSpPr/>
          <p:nvPr/>
        </p:nvSpPr>
        <p:spPr>
          <a:xfrm>
            <a:off x="6758662" y="1311357"/>
            <a:ext cx="602069" cy="602069"/>
          </a:xfrm>
          <a:custGeom>
            <a:avLst/>
            <a:gdLst/>
            <a:ahLst/>
            <a:cxnLst/>
            <a:rect l="l" t="t" r="r" b="b"/>
            <a:pathLst>
              <a:path w="903103" h="903103">
                <a:moveTo>
                  <a:pt x="0" y="0"/>
                </a:moveTo>
                <a:lnTo>
                  <a:pt x="903104" y="0"/>
                </a:lnTo>
                <a:lnTo>
                  <a:pt x="903104" y="903103"/>
                </a:lnTo>
                <a:lnTo>
                  <a:pt x="0" y="903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7" name="TextBox 27"/>
          <p:cNvSpPr txBox="1"/>
          <p:nvPr/>
        </p:nvSpPr>
        <p:spPr>
          <a:xfrm>
            <a:off x="6728975" y="1343151"/>
            <a:ext cx="661444" cy="500137"/>
          </a:xfrm>
          <a:prstGeom prst="rect">
            <a:avLst/>
          </a:prstGeom>
        </p:spPr>
        <p:txBody>
          <a:bodyPr lIns="0" tIns="0" rIns="0" bIns="0" rtlCol="0" anchor="t">
            <a:spAutoFit/>
          </a:bodyPr>
          <a:lstStyle/>
          <a:p>
            <a:pPr algn="ctr">
              <a:lnSpc>
                <a:spcPts val="3920"/>
              </a:lnSpc>
              <a:spcBef>
                <a:spcPct val="0"/>
              </a:spcBef>
            </a:pPr>
            <a:r>
              <a:rPr lang="en-US" sz="2800">
                <a:solidFill>
                  <a:srgbClr val="000000"/>
                </a:solidFill>
                <a:latin typeface="Aileron Heavy"/>
              </a:rPr>
              <a:t>3</a:t>
            </a:r>
          </a:p>
        </p:txBody>
      </p:sp>
      <p:grpSp>
        <p:nvGrpSpPr>
          <p:cNvPr id="28" name="Group 28"/>
          <p:cNvGrpSpPr/>
          <p:nvPr/>
        </p:nvGrpSpPr>
        <p:grpSpPr>
          <a:xfrm>
            <a:off x="8667515" y="1605667"/>
            <a:ext cx="3370563" cy="4732228"/>
            <a:chOff x="0" y="0"/>
            <a:chExt cx="9210360" cy="12931231"/>
          </a:xfrm>
        </p:grpSpPr>
        <p:sp>
          <p:nvSpPr>
            <p:cNvPr id="29" name="Freeform 29"/>
            <p:cNvSpPr/>
            <p:nvPr/>
          </p:nvSpPr>
          <p:spPr>
            <a:xfrm>
              <a:off x="0" y="0"/>
              <a:ext cx="9210360" cy="12931231"/>
            </a:xfrm>
            <a:custGeom>
              <a:avLst/>
              <a:gdLst/>
              <a:ahLst/>
              <a:cxnLst/>
              <a:rect l="l" t="t" r="r" b="b"/>
              <a:pathLst>
                <a:path w="9210360" h="12931231">
                  <a:moveTo>
                    <a:pt x="0" y="0"/>
                  </a:moveTo>
                  <a:lnTo>
                    <a:pt x="0" y="12931231"/>
                  </a:lnTo>
                  <a:lnTo>
                    <a:pt x="9210360" y="12931231"/>
                  </a:lnTo>
                  <a:lnTo>
                    <a:pt x="9210360" y="0"/>
                  </a:lnTo>
                  <a:lnTo>
                    <a:pt x="0" y="0"/>
                  </a:lnTo>
                  <a:close/>
                  <a:moveTo>
                    <a:pt x="9149400" y="12870271"/>
                  </a:moveTo>
                  <a:lnTo>
                    <a:pt x="59690" y="12870271"/>
                  </a:lnTo>
                  <a:lnTo>
                    <a:pt x="59690" y="59690"/>
                  </a:lnTo>
                  <a:lnTo>
                    <a:pt x="9149400" y="59690"/>
                  </a:lnTo>
                  <a:lnTo>
                    <a:pt x="9149400" y="12870271"/>
                  </a:lnTo>
                  <a:close/>
                </a:path>
              </a:pathLst>
            </a:custGeom>
            <a:solidFill>
              <a:srgbClr val="191919">
                <a:alpha val="19608"/>
              </a:srgbClr>
            </a:solidFill>
          </p:spPr>
        </p:sp>
      </p:grpSp>
      <p:sp>
        <p:nvSpPr>
          <p:cNvPr id="30" name="Freeform 30"/>
          <p:cNvSpPr/>
          <p:nvPr/>
        </p:nvSpPr>
        <p:spPr>
          <a:xfrm>
            <a:off x="9898098" y="1304633"/>
            <a:ext cx="602069" cy="602069"/>
          </a:xfrm>
          <a:custGeom>
            <a:avLst/>
            <a:gdLst/>
            <a:ahLst/>
            <a:cxnLst/>
            <a:rect l="l" t="t" r="r" b="b"/>
            <a:pathLst>
              <a:path w="903103" h="903103">
                <a:moveTo>
                  <a:pt x="0" y="0"/>
                </a:moveTo>
                <a:lnTo>
                  <a:pt x="903104" y="0"/>
                </a:lnTo>
                <a:lnTo>
                  <a:pt x="903104" y="903103"/>
                </a:lnTo>
                <a:lnTo>
                  <a:pt x="0" y="90310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1" name="TextBox 31"/>
          <p:cNvSpPr txBox="1"/>
          <p:nvPr/>
        </p:nvSpPr>
        <p:spPr>
          <a:xfrm>
            <a:off x="9868410" y="1336428"/>
            <a:ext cx="661444" cy="500137"/>
          </a:xfrm>
          <a:prstGeom prst="rect">
            <a:avLst/>
          </a:prstGeom>
        </p:spPr>
        <p:txBody>
          <a:bodyPr lIns="0" tIns="0" rIns="0" bIns="0" rtlCol="0" anchor="t">
            <a:spAutoFit/>
          </a:bodyPr>
          <a:lstStyle/>
          <a:p>
            <a:pPr algn="ctr">
              <a:lnSpc>
                <a:spcPts val="3920"/>
              </a:lnSpc>
              <a:spcBef>
                <a:spcPct val="0"/>
              </a:spcBef>
            </a:pPr>
            <a:r>
              <a:rPr lang="en-US" sz="2800" dirty="0">
                <a:solidFill>
                  <a:srgbClr val="000000"/>
                </a:solidFill>
                <a:latin typeface="Aileron Heavy"/>
              </a:rPr>
              <a:t>4</a:t>
            </a:r>
          </a:p>
        </p:txBody>
      </p:sp>
      <p:grpSp>
        <p:nvGrpSpPr>
          <p:cNvPr id="32" name="Group 32"/>
          <p:cNvGrpSpPr/>
          <p:nvPr/>
        </p:nvGrpSpPr>
        <p:grpSpPr>
          <a:xfrm>
            <a:off x="8781815" y="2153261"/>
            <a:ext cx="3175915" cy="4134301"/>
            <a:chOff x="0" y="-28575"/>
            <a:chExt cx="6351830" cy="8268602"/>
          </a:xfrm>
        </p:grpSpPr>
        <p:sp>
          <p:nvSpPr>
            <p:cNvPr id="33" name="TextBox 33"/>
            <p:cNvSpPr txBox="1"/>
            <p:nvPr/>
          </p:nvSpPr>
          <p:spPr>
            <a:xfrm>
              <a:off x="0" y="-28575"/>
              <a:ext cx="6351830" cy="461664"/>
            </a:xfrm>
            <a:prstGeom prst="rect">
              <a:avLst/>
            </a:prstGeom>
          </p:spPr>
          <p:txBody>
            <a:bodyPr lIns="0" tIns="0" rIns="0" bIns="0" rtlCol="0" anchor="t">
              <a:spAutoFit/>
            </a:bodyPr>
            <a:lstStyle/>
            <a:p>
              <a:pPr algn="ctr">
                <a:lnSpc>
                  <a:spcPts val="1806"/>
                </a:lnSpc>
                <a:spcBef>
                  <a:spcPct val="0"/>
                </a:spcBef>
              </a:pPr>
              <a:r>
                <a:rPr lang="en-US" sz="1600" spc="54" dirty="0" err="1">
                  <a:solidFill>
                    <a:srgbClr val="191919"/>
                  </a:solidFill>
                  <a:latin typeface="Aileron Bold"/>
                </a:rPr>
                <a:t>Réseautage</a:t>
              </a:r>
              <a:endParaRPr lang="en-US" sz="1600" spc="54" dirty="0">
                <a:solidFill>
                  <a:srgbClr val="191919"/>
                </a:solidFill>
                <a:latin typeface="Aileron Bold"/>
              </a:endParaRPr>
            </a:p>
          </p:txBody>
        </p:sp>
        <p:sp>
          <p:nvSpPr>
            <p:cNvPr id="34" name="TextBox 34"/>
            <p:cNvSpPr txBox="1"/>
            <p:nvPr/>
          </p:nvSpPr>
          <p:spPr>
            <a:xfrm>
              <a:off x="0" y="853389"/>
              <a:ext cx="6351830" cy="7386638"/>
            </a:xfrm>
            <a:prstGeom prst="rect">
              <a:avLst/>
            </a:prstGeom>
          </p:spPr>
          <p:txBody>
            <a:bodyPr lIns="0" tIns="0" rIns="0" bIns="0" rtlCol="0" anchor="t">
              <a:spAutoFit/>
            </a:bodyPr>
            <a:lstStyle/>
            <a:p>
              <a:pPr marL="262690" lvl="1" indent="-131345">
                <a:lnSpc>
                  <a:spcPts val="1825"/>
                </a:lnSpc>
                <a:buFont typeface="Arial"/>
                <a:buChar char="•"/>
              </a:pPr>
              <a:r>
                <a:rPr lang="en-US" sz="1216" spc="24" dirty="0">
                  <a:solidFill>
                    <a:srgbClr val="191919"/>
                  </a:solidFill>
                  <a:latin typeface="Aileron"/>
                </a:rPr>
                <a:t>Vice-</a:t>
              </a:r>
              <a:r>
                <a:rPr lang="en-US" sz="1216" spc="24" dirty="0" err="1">
                  <a:solidFill>
                    <a:srgbClr val="191919"/>
                  </a:solidFill>
                  <a:latin typeface="Aileron"/>
                </a:rPr>
                <a:t>Présidente</a:t>
              </a:r>
              <a:r>
                <a:rPr lang="en-US" sz="1216" spc="24" dirty="0">
                  <a:solidFill>
                    <a:srgbClr val="191919"/>
                  </a:solidFill>
                  <a:latin typeface="Aileron"/>
                </a:rPr>
                <a:t> de </a:t>
              </a:r>
              <a:r>
                <a:rPr lang="en-US" sz="1216" spc="24" dirty="0" err="1">
                  <a:solidFill>
                    <a:srgbClr val="191919"/>
                  </a:solidFill>
                  <a:latin typeface="Aileron"/>
                </a:rPr>
                <a:t>l’Union</a:t>
              </a:r>
              <a:r>
                <a:rPr lang="en-US" sz="1216" spc="24" dirty="0">
                  <a:solidFill>
                    <a:srgbClr val="191919"/>
                  </a:solidFill>
                  <a:latin typeface="Aileron"/>
                </a:rPr>
                <a:t> </a:t>
              </a:r>
              <a:r>
                <a:rPr lang="en-US" sz="1216" spc="24" dirty="0" err="1">
                  <a:solidFill>
                    <a:srgbClr val="191919"/>
                  </a:solidFill>
                  <a:latin typeface="Aileron"/>
                </a:rPr>
                <a:t>Gabonaise</a:t>
              </a:r>
              <a:r>
                <a:rPr lang="en-US" sz="1216" spc="24" dirty="0">
                  <a:solidFill>
                    <a:srgbClr val="191919"/>
                  </a:solidFill>
                  <a:latin typeface="Aileron"/>
                </a:rPr>
                <a:t> des </a:t>
              </a:r>
              <a:r>
                <a:rPr lang="en-US" sz="1216" spc="24" dirty="0" err="1">
                  <a:solidFill>
                    <a:srgbClr val="191919"/>
                  </a:solidFill>
                  <a:latin typeface="Aileron"/>
                </a:rPr>
                <a:t>Acteurs</a:t>
              </a:r>
              <a:r>
                <a:rPr lang="en-US" sz="1216" spc="24" dirty="0">
                  <a:solidFill>
                    <a:srgbClr val="191919"/>
                  </a:solidFill>
                  <a:latin typeface="Aileron"/>
                </a:rPr>
                <a:t> de la </a:t>
              </a:r>
              <a:r>
                <a:rPr lang="en-US" sz="1216" spc="24" dirty="0" err="1">
                  <a:solidFill>
                    <a:srgbClr val="191919"/>
                  </a:solidFill>
                  <a:latin typeface="Aileron"/>
                </a:rPr>
                <a:t>Filière</a:t>
              </a:r>
              <a:r>
                <a:rPr lang="en-US" sz="1216" spc="24" dirty="0">
                  <a:solidFill>
                    <a:srgbClr val="191919"/>
                  </a:solidFill>
                  <a:latin typeface="Aileron"/>
                </a:rPr>
                <a:t> </a:t>
              </a:r>
              <a:r>
                <a:rPr lang="en-US" sz="1216" spc="24" dirty="0" err="1">
                  <a:solidFill>
                    <a:srgbClr val="191919"/>
                  </a:solidFill>
                  <a:latin typeface="Aileron"/>
                </a:rPr>
                <a:t>Interprofessionnelle</a:t>
              </a:r>
              <a:r>
                <a:rPr lang="en-US" sz="1216" spc="24" dirty="0">
                  <a:solidFill>
                    <a:srgbClr val="191919"/>
                  </a:solidFill>
                  <a:latin typeface="Aileron"/>
                </a:rPr>
                <a:t> </a:t>
              </a:r>
              <a:r>
                <a:rPr lang="en-US" sz="1216" spc="24" dirty="0" err="1">
                  <a:solidFill>
                    <a:srgbClr val="191919"/>
                  </a:solidFill>
                  <a:latin typeface="Aileron"/>
                </a:rPr>
                <a:t>Elevage</a:t>
              </a:r>
              <a:r>
                <a:rPr lang="en-US" sz="1216" spc="24" dirty="0">
                  <a:solidFill>
                    <a:srgbClr val="191919"/>
                  </a:solidFill>
                  <a:latin typeface="Aileron"/>
                </a:rPr>
                <a:t> (UGAFIE)</a:t>
              </a:r>
            </a:p>
            <a:p>
              <a:pPr marL="262690" lvl="1" indent="-131345">
                <a:lnSpc>
                  <a:spcPts val="1825"/>
                </a:lnSpc>
                <a:buFont typeface="Arial"/>
                <a:buChar char="•"/>
              </a:pPr>
              <a:r>
                <a:rPr lang="en-US" sz="1216" spc="24" dirty="0">
                  <a:solidFill>
                    <a:srgbClr val="191919"/>
                  </a:solidFill>
                  <a:latin typeface="Aileron"/>
                </a:rPr>
                <a:t>Participation à la </a:t>
              </a:r>
              <a:r>
                <a:rPr lang="en-US" sz="1216" spc="24" dirty="0" err="1">
                  <a:solidFill>
                    <a:srgbClr val="191919"/>
                  </a:solidFill>
                  <a:latin typeface="Aileron"/>
                </a:rPr>
                <a:t>Conférence</a:t>
              </a:r>
              <a:r>
                <a:rPr lang="en-US" sz="1216" spc="24" dirty="0">
                  <a:solidFill>
                    <a:srgbClr val="191919"/>
                  </a:solidFill>
                  <a:latin typeface="Aileron"/>
                </a:rPr>
                <a:t> </a:t>
              </a:r>
              <a:r>
                <a:rPr lang="en-US" sz="1216" spc="24" dirty="0" err="1">
                  <a:solidFill>
                    <a:srgbClr val="191919"/>
                  </a:solidFill>
                  <a:latin typeface="Aileron"/>
                </a:rPr>
                <a:t>Régional</a:t>
              </a:r>
              <a:r>
                <a:rPr lang="en-US" sz="1216" spc="24" dirty="0">
                  <a:solidFill>
                    <a:srgbClr val="191919"/>
                  </a:solidFill>
                  <a:latin typeface="Aileron"/>
                </a:rPr>
                <a:t> sur la </a:t>
              </a:r>
              <a:r>
                <a:rPr lang="en-US" sz="1216" spc="24" dirty="0" err="1">
                  <a:solidFill>
                    <a:srgbClr val="191919"/>
                  </a:solidFill>
                  <a:latin typeface="Aileron"/>
                </a:rPr>
                <a:t>Propriété</a:t>
              </a:r>
              <a:r>
                <a:rPr lang="en-US" sz="1216" spc="24" dirty="0">
                  <a:solidFill>
                    <a:srgbClr val="191919"/>
                  </a:solidFill>
                  <a:latin typeface="Aileron"/>
                </a:rPr>
                <a:t> </a:t>
              </a:r>
              <a:r>
                <a:rPr lang="en-US" sz="1216" spc="24" dirty="0" err="1">
                  <a:solidFill>
                    <a:srgbClr val="191919"/>
                  </a:solidFill>
                  <a:latin typeface="Aileron"/>
                </a:rPr>
                <a:t>Intellectuelle</a:t>
              </a:r>
              <a:r>
                <a:rPr lang="en-US" sz="1216" spc="24" dirty="0">
                  <a:solidFill>
                    <a:srgbClr val="191919"/>
                  </a:solidFill>
                  <a:latin typeface="Aileron"/>
                </a:rPr>
                <a:t> pour les</a:t>
              </a:r>
            </a:p>
            <a:p>
              <a:pPr>
                <a:lnSpc>
                  <a:spcPts val="1825"/>
                </a:lnSpc>
              </a:pPr>
              <a:r>
                <a:rPr lang="en-US" sz="1216" spc="24" dirty="0">
                  <a:solidFill>
                    <a:srgbClr val="191919"/>
                  </a:solidFill>
                  <a:latin typeface="Aileron"/>
                </a:rPr>
                <a:t>       Femmes dans </a:t>
              </a:r>
              <a:r>
                <a:rPr lang="en-US" sz="1216" spc="24" dirty="0" err="1">
                  <a:solidFill>
                    <a:srgbClr val="191919"/>
                  </a:solidFill>
                  <a:latin typeface="Aileron"/>
                </a:rPr>
                <a:t>l’Agrobusiness</a:t>
              </a:r>
              <a:r>
                <a:rPr lang="en-US" sz="1216" spc="24" dirty="0">
                  <a:solidFill>
                    <a:srgbClr val="191919"/>
                  </a:solidFill>
                  <a:latin typeface="Aileron"/>
                </a:rPr>
                <a:t> du 15 a</a:t>
              </a:r>
              <a:r>
                <a:rPr lang="en-US" sz="1216" spc="24" dirty="0">
                  <a:solidFill>
                    <a:srgbClr val="141414"/>
                  </a:solidFill>
                  <a:latin typeface="Aileron"/>
                </a:rPr>
                <a:t>u</a:t>
              </a:r>
              <a:r>
                <a:rPr lang="en-US" sz="1216" spc="24" dirty="0">
                  <a:solidFill>
                    <a:srgbClr val="FFFFFF"/>
                  </a:solidFill>
                  <a:latin typeface="Aileron"/>
                </a:rPr>
                <a:t>        _    </a:t>
              </a:r>
              <a:r>
                <a:rPr lang="en-US" sz="1216" spc="24" dirty="0">
                  <a:solidFill>
                    <a:srgbClr val="191919"/>
                  </a:solidFill>
                  <a:latin typeface="Aileron"/>
                </a:rPr>
                <a:t> 17 </a:t>
              </a:r>
              <a:r>
                <a:rPr lang="en-US" sz="1216" spc="24" dirty="0" err="1">
                  <a:solidFill>
                    <a:srgbClr val="191919"/>
                  </a:solidFill>
                  <a:latin typeface="Aileron"/>
                </a:rPr>
                <a:t>mai</a:t>
              </a:r>
              <a:r>
                <a:rPr lang="en-US" sz="1216" spc="24" dirty="0">
                  <a:solidFill>
                    <a:srgbClr val="191919"/>
                  </a:solidFill>
                  <a:latin typeface="Aileron"/>
                </a:rPr>
                <a:t> 2023 à Kigali au Rwanda ;</a:t>
              </a:r>
            </a:p>
            <a:p>
              <a:pPr marL="262690" lvl="1" indent="-131345">
                <a:lnSpc>
                  <a:spcPts val="1825"/>
                </a:lnSpc>
                <a:buFont typeface="Arial"/>
                <a:buChar char="•"/>
              </a:pPr>
              <a:r>
                <a:rPr lang="en-US" sz="1216" spc="24" dirty="0">
                  <a:solidFill>
                    <a:srgbClr val="191919"/>
                  </a:solidFill>
                  <a:latin typeface="Aileron"/>
                </a:rPr>
                <a:t>Participation au Forum International des Femmes </a:t>
              </a:r>
              <a:r>
                <a:rPr lang="en-US" sz="1216" spc="24" dirty="0" err="1">
                  <a:solidFill>
                    <a:srgbClr val="191919"/>
                  </a:solidFill>
                  <a:latin typeface="Aileron"/>
                </a:rPr>
                <a:t>Entreprenantes</a:t>
              </a:r>
              <a:r>
                <a:rPr lang="en-US" sz="1216" spc="24" dirty="0">
                  <a:solidFill>
                    <a:srgbClr val="191919"/>
                  </a:solidFill>
                  <a:latin typeface="Aileron"/>
                </a:rPr>
                <a:t> et</a:t>
              </a:r>
            </a:p>
            <a:p>
              <a:pPr>
                <a:lnSpc>
                  <a:spcPts val="1825"/>
                </a:lnSpc>
              </a:pPr>
              <a:r>
                <a:rPr lang="en-US" sz="1216" spc="24" dirty="0">
                  <a:solidFill>
                    <a:srgbClr val="191919"/>
                  </a:solidFill>
                  <a:latin typeface="Aileron"/>
                </a:rPr>
                <a:t>       </a:t>
              </a:r>
              <a:r>
                <a:rPr lang="en-US" sz="1216" spc="24" dirty="0" err="1">
                  <a:solidFill>
                    <a:srgbClr val="191919"/>
                  </a:solidFill>
                  <a:latin typeface="Aileron"/>
                </a:rPr>
                <a:t>Dynamiques</a:t>
              </a:r>
              <a:r>
                <a:rPr lang="en-US" sz="1216" spc="24" dirty="0">
                  <a:solidFill>
                    <a:srgbClr val="191919"/>
                  </a:solidFill>
                  <a:latin typeface="Aileron"/>
                </a:rPr>
                <a:t> (FIED) du 30 </a:t>
              </a:r>
              <a:r>
                <a:rPr lang="en-US" sz="1216" spc="24" dirty="0" err="1">
                  <a:solidFill>
                    <a:srgbClr val="191919"/>
                  </a:solidFill>
                  <a:latin typeface="Aileron"/>
                </a:rPr>
                <a:t>juillet</a:t>
              </a:r>
              <a:r>
                <a:rPr lang="en-US" sz="1216" spc="24" dirty="0">
                  <a:solidFill>
                    <a:srgbClr val="191919"/>
                  </a:solidFill>
                  <a:latin typeface="Aileron"/>
                </a:rPr>
                <a:t> au 05 _                                               </a:t>
              </a:r>
              <a:r>
                <a:rPr lang="en-US" sz="1216" spc="24" dirty="0" err="1">
                  <a:solidFill>
                    <a:srgbClr val="191919"/>
                  </a:solidFill>
                  <a:latin typeface="Aileron"/>
                </a:rPr>
                <a:t>août</a:t>
              </a:r>
              <a:r>
                <a:rPr lang="en-US" sz="1216" spc="24" dirty="0">
                  <a:solidFill>
                    <a:srgbClr val="191919"/>
                  </a:solidFill>
                  <a:latin typeface="Aileron"/>
                </a:rPr>
                <a:t> 2023 à Brazzaville au Congo.</a:t>
              </a:r>
            </a:p>
            <a:p>
              <a:pPr marL="262690" lvl="1" indent="-131345">
                <a:lnSpc>
                  <a:spcPts val="1825"/>
                </a:lnSpc>
                <a:buFont typeface="Arial"/>
                <a:buChar char="•"/>
              </a:pPr>
              <a:r>
                <a:rPr lang="en-US" sz="1216" spc="24" dirty="0" err="1">
                  <a:solidFill>
                    <a:srgbClr val="191919"/>
                  </a:solidFill>
                  <a:latin typeface="Aileron"/>
                </a:rPr>
                <a:t>Membre</a:t>
              </a:r>
              <a:r>
                <a:rPr lang="en-US" sz="1216" spc="24" dirty="0">
                  <a:solidFill>
                    <a:srgbClr val="191919"/>
                  </a:solidFill>
                  <a:latin typeface="Aileron"/>
                </a:rPr>
                <a:t> de African Women In Processing (AWIP) (</a:t>
              </a:r>
              <a:r>
                <a:rPr lang="en-US" sz="1216" spc="24" dirty="0" err="1">
                  <a:solidFill>
                    <a:srgbClr val="191919"/>
                  </a:solidFill>
                  <a:latin typeface="Aileron"/>
                </a:rPr>
                <a:t>réseau</a:t>
              </a:r>
              <a:r>
                <a:rPr lang="en-US" sz="1216" spc="24" dirty="0">
                  <a:solidFill>
                    <a:srgbClr val="191919"/>
                  </a:solidFill>
                  <a:latin typeface="Aileron"/>
                </a:rPr>
                <a:t> des femmes</a:t>
              </a:r>
            </a:p>
            <a:p>
              <a:pPr>
                <a:lnSpc>
                  <a:spcPts val="1825"/>
                </a:lnSpc>
              </a:pPr>
              <a:r>
                <a:rPr lang="en-US" sz="1216" spc="24" dirty="0">
                  <a:solidFill>
                    <a:srgbClr val="191919"/>
                  </a:solidFill>
                  <a:latin typeface="Aileron"/>
                </a:rPr>
                <a:t>        entrepreneurs sous </a:t>
              </a:r>
              <a:r>
                <a:rPr lang="en-US" sz="1216" spc="24" dirty="0" err="1">
                  <a:solidFill>
                    <a:srgbClr val="191919"/>
                  </a:solidFill>
                  <a:latin typeface="Aileron"/>
                </a:rPr>
                <a:t>régional</a:t>
              </a:r>
              <a:r>
                <a:rPr lang="en-US" sz="1216" spc="24" dirty="0">
                  <a:solidFill>
                    <a:srgbClr val="191919"/>
                  </a:solidFill>
                  <a:latin typeface="Aileron"/>
                </a:rPr>
                <a:t> </a:t>
              </a:r>
              <a:r>
                <a:rPr lang="en-US" sz="1216" spc="24" dirty="0" err="1">
                  <a:solidFill>
                    <a:srgbClr val="191919"/>
                  </a:solidFill>
                  <a:latin typeface="Aileron"/>
                </a:rPr>
                <a:t>affilié</a:t>
              </a:r>
              <a:r>
                <a:rPr lang="en-US" sz="1216" spc="24" dirty="0">
                  <a:solidFill>
                    <a:srgbClr val="191919"/>
                  </a:solidFill>
                  <a:latin typeface="Aileron"/>
                </a:rPr>
                <a:t> à </a:t>
              </a:r>
              <a:r>
                <a:rPr lang="en-US" sz="1216" spc="24" dirty="0" err="1">
                  <a:solidFill>
                    <a:srgbClr val="191919"/>
                  </a:solidFill>
                  <a:latin typeface="Aileron"/>
                </a:rPr>
                <a:t>l’Union</a:t>
              </a:r>
              <a:r>
                <a:rPr lang="en-US" sz="1216" spc="24" dirty="0">
                  <a:solidFill>
                    <a:srgbClr val="191919"/>
                  </a:solidFill>
                  <a:latin typeface="Aileron"/>
                </a:rPr>
                <a:t> </a:t>
              </a:r>
              <a:r>
                <a:rPr lang="en-US" sz="1216" spc="24" dirty="0" err="1">
                  <a:solidFill>
                    <a:srgbClr val="191919"/>
                  </a:solidFill>
                  <a:latin typeface="Aileron"/>
                </a:rPr>
                <a:t>Africaine</a:t>
              </a:r>
              <a:r>
                <a:rPr lang="en-US" sz="1216" spc="24" dirty="0">
                  <a:solidFill>
                    <a:srgbClr val="191919"/>
                  </a:solidFill>
                  <a:latin typeface="Aileron"/>
                </a:rPr>
                <a:t>)</a:t>
              </a:r>
            </a:p>
          </p:txBody>
        </p:sp>
      </p:grpSp>
      <p:sp>
        <p:nvSpPr>
          <p:cNvPr id="35" name="AutoShape 35"/>
          <p:cNvSpPr/>
          <p:nvPr/>
        </p:nvSpPr>
        <p:spPr>
          <a:xfrm>
            <a:off x="8684491" y="6224775"/>
            <a:ext cx="3370563" cy="126963"/>
          </a:xfrm>
          <a:prstGeom prst="rect">
            <a:avLst/>
          </a:prstGeom>
          <a:solidFill>
            <a:srgbClr val="CDF658"/>
          </a:solidFill>
        </p:spPr>
      </p:sp>
      <p:sp>
        <p:nvSpPr>
          <p:cNvPr id="36" name="TextBox 36"/>
          <p:cNvSpPr txBox="1"/>
          <p:nvPr/>
        </p:nvSpPr>
        <p:spPr>
          <a:xfrm>
            <a:off x="243186" y="742951"/>
            <a:ext cx="2953199" cy="294953"/>
          </a:xfrm>
          <a:prstGeom prst="rect">
            <a:avLst/>
          </a:prstGeom>
        </p:spPr>
        <p:txBody>
          <a:bodyPr lIns="0" tIns="0" rIns="0" bIns="0" rtlCol="0" anchor="t">
            <a:spAutoFit/>
          </a:bodyPr>
          <a:lstStyle/>
          <a:p>
            <a:pPr marL="259093" lvl="1">
              <a:lnSpc>
                <a:spcPts val="2279"/>
              </a:lnSpc>
            </a:pPr>
            <a:r>
              <a:rPr lang="en-US" sz="2400" dirty="0">
                <a:solidFill>
                  <a:srgbClr val="141414"/>
                </a:solidFill>
                <a:latin typeface="Nunito Sans Bold"/>
              </a:rPr>
              <a:t>B. Forces</a:t>
            </a:r>
          </a:p>
        </p:txBody>
      </p:sp>
      <p:sp>
        <p:nvSpPr>
          <p:cNvPr id="37" name="Freeform 12">
            <a:extLst>
              <a:ext uri="{FF2B5EF4-FFF2-40B4-BE49-F238E27FC236}">
                <a16:creationId xmlns:a16="http://schemas.microsoft.com/office/drawing/2014/main" id="{F1036DCA-8260-B5DA-6D5B-A99BF2C54799}"/>
              </a:ext>
            </a:extLst>
          </p:cNvPr>
          <p:cNvSpPr/>
          <p:nvPr/>
        </p:nvSpPr>
        <p:spPr>
          <a:xfrm>
            <a:off x="1" y="67440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4"/>
            <a:stretch>
              <a:fillRect t="-1141373" b="-233142"/>
            </a:stretch>
          </a:blipFill>
        </p:spPr>
      </p:sp>
      <p:sp>
        <p:nvSpPr>
          <p:cNvPr id="38" name="Freeform 11">
            <a:extLst>
              <a:ext uri="{FF2B5EF4-FFF2-40B4-BE49-F238E27FC236}">
                <a16:creationId xmlns:a16="http://schemas.microsoft.com/office/drawing/2014/main" id="{43ECEB9F-9AEF-A08B-6556-94E32160F86F}"/>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4"/>
            <a:stretch>
              <a:fillRect t="-308387" b="-1000058"/>
            </a:stretch>
          </a:blipFill>
        </p:spPr>
      </p:sp>
      <p:pic>
        <p:nvPicPr>
          <p:cNvPr id="39" name="Image 38" descr="C:\Users\LENOVO\Desktop\Supports Forum\PROGRAMME MAV-02.png"/>
          <p:cNvPicPr/>
          <p:nvPr/>
        </p:nvPicPr>
        <p:blipFill rotWithShape="1">
          <a:blip r:embed="rId5"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066514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12">
            <a:extLst>
              <a:ext uri="{FF2B5EF4-FFF2-40B4-BE49-F238E27FC236}">
                <a16:creationId xmlns:a16="http://schemas.microsoft.com/office/drawing/2014/main" id="{77415A67-C55B-F7BB-A177-D62FCBAEE091}"/>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sp>
        <p:nvSpPr>
          <p:cNvPr id="34" name="Freeform 11">
            <a:extLst>
              <a:ext uri="{FF2B5EF4-FFF2-40B4-BE49-F238E27FC236}">
                <a16:creationId xmlns:a16="http://schemas.microsoft.com/office/drawing/2014/main" id="{B1CE2EAE-5482-0598-4AD4-A2BC0BF89BCE}"/>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sp>
        <p:nvSpPr>
          <p:cNvPr id="10" name="TextBox 7">
            <a:extLst>
              <a:ext uri="{FF2B5EF4-FFF2-40B4-BE49-F238E27FC236}">
                <a16:creationId xmlns:a16="http://schemas.microsoft.com/office/drawing/2014/main" id="{582D0A79-16C9-DA5E-58BB-BD25A753B6C3}"/>
              </a:ext>
            </a:extLst>
          </p:cNvPr>
          <p:cNvSpPr txBox="1"/>
          <p:nvPr/>
        </p:nvSpPr>
        <p:spPr>
          <a:xfrm>
            <a:off x="3978140" y="381001"/>
            <a:ext cx="4235721" cy="294953"/>
          </a:xfrm>
          <a:prstGeom prst="rect">
            <a:avLst/>
          </a:prstGeom>
        </p:spPr>
        <p:txBody>
          <a:bodyPr lIns="0" tIns="0" rIns="0" bIns="0" rtlCol="0" anchor="t">
            <a:spAutoFit/>
          </a:bodyPr>
          <a:lstStyle/>
          <a:p>
            <a:pPr algn="ctr">
              <a:lnSpc>
                <a:spcPts val="2279"/>
              </a:lnSpc>
            </a:pPr>
            <a:r>
              <a:rPr lang="en-US" sz="2400" dirty="0" err="1">
                <a:solidFill>
                  <a:srgbClr val="487307"/>
                </a:solidFill>
                <a:latin typeface="Nunito Sans Bold"/>
              </a:rPr>
              <a:t>Quelques</a:t>
            </a:r>
            <a:r>
              <a:rPr lang="en-US" sz="2400" dirty="0">
                <a:solidFill>
                  <a:srgbClr val="487307"/>
                </a:solidFill>
                <a:latin typeface="Nunito Sans Bold"/>
              </a:rPr>
              <a:t> images</a:t>
            </a:r>
          </a:p>
        </p:txBody>
      </p:sp>
      <p:pic>
        <p:nvPicPr>
          <p:cNvPr id="20" name="Image 19">
            <a:extLst>
              <a:ext uri="{FF2B5EF4-FFF2-40B4-BE49-F238E27FC236}">
                <a16:creationId xmlns:a16="http://schemas.microsoft.com/office/drawing/2014/main" id="{0AA9A476-B12E-791F-CDC3-8902B1FA14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5462" y="1583841"/>
            <a:ext cx="2302865" cy="3070487"/>
          </a:xfrm>
          <a:prstGeom prst="rect">
            <a:avLst/>
          </a:prstGeom>
        </p:spPr>
      </p:pic>
      <p:pic>
        <p:nvPicPr>
          <p:cNvPr id="67" name="Image 66">
            <a:extLst>
              <a:ext uri="{FF2B5EF4-FFF2-40B4-BE49-F238E27FC236}">
                <a16:creationId xmlns:a16="http://schemas.microsoft.com/office/drawing/2014/main" id="{1244345A-4247-A89B-2CB5-C21319D9C4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2674" y="1613098"/>
            <a:ext cx="1832812" cy="3255653"/>
          </a:xfrm>
          <a:prstGeom prst="rect">
            <a:avLst/>
          </a:prstGeom>
        </p:spPr>
      </p:pic>
      <p:pic>
        <p:nvPicPr>
          <p:cNvPr id="3" name="Image 2">
            <a:extLst>
              <a:ext uri="{FF2B5EF4-FFF2-40B4-BE49-F238E27FC236}">
                <a16:creationId xmlns:a16="http://schemas.microsoft.com/office/drawing/2014/main" id="{BFD015B5-B7D1-59A5-1F55-499017663D83}"/>
              </a:ext>
            </a:extLst>
          </p:cNvPr>
          <p:cNvPicPr>
            <a:picLocks noChangeAspect="1"/>
          </p:cNvPicPr>
          <p:nvPr/>
        </p:nvPicPr>
        <p:blipFill rotWithShape="1">
          <a:blip r:embed="rId5"/>
          <a:srcRect l="33864" t="35417" r="41215" b="12500"/>
          <a:stretch/>
        </p:blipFill>
        <p:spPr>
          <a:xfrm>
            <a:off x="2980864" y="1613098"/>
            <a:ext cx="2611093" cy="3068104"/>
          </a:xfrm>
          <a:prstGeom prst="rect">
            <a:avLst/>
          </a:prstGeom>
        </p:spPr>
      </p:pic>
      <p:pic>
        <p:nvPicPr>
          <p:cNvPr id="5" name="Image 4">
            <a:extLst>
              <a:ext uri="{FF2B5EF4-FFF2-40B4-BE49-F238E27FC236}">
                <a16:creationId xmlns:a16="http://schemas.microsoft.com/office/drawing/2014/main" id="{3B996469-997F-C7B2-5D7F-67D6FB450C95}"/>
              </a:ext>
            </a:extLst>
          </p:cNvPr>
          <p:cNvPicPr>
            <a:picLocks noChangeAspect="1"/>
          </p:cNvPicPr>
          <p:nvPr/>
        </p:nvPicPr>
        <p:blipFill rotWithShape="1">
          <a:blip r:embed="rId6"/>
          <a:srcRect l="40630" t="12500" r="32821" b="10417"/>
          <a:stretch/>
        </p:blipFill>
        <p:spPr>
          <a:xfrm>
            <a:off x="8601932" y="1557747"/>
            <a:ext cx="2489200" cy="4063371"/>
          </a:xfrm>
          <a:prstGeom prst="rect">
            <a:avLst/>
          </a:prstGeom>
        </p:spPr>
      </p:pic>
      <p:sp>
        <p:nvSpPr>
          <p:cNvPr id="6" name="TextBox 7">
            <a:extLst>
              <a:ext uri="{FF2B5EF4-FFF2-40B4-BE49-F238E27FC236}">
                <a16:creationId xmlns:a16="http://schemas.microsoft.com/office/drawing/2014/main" id="{620BCC60-9119-5035-D9CA-41910225D62C}"/>
              </a:ext>
            </a:extLst>
          </p:cNvPr>
          <p:cNvSpPr txBox="1"/>
          <p:nvPr/>
        </p:nvSpPr>
        <p:spPr>
          <a:xfrm>
            <a:off x="6028257" y="4735120"/>
            <a:ext cx="1957275" cy="884858"/>
          </a:xfrm>
          <a:prstGeom prst="rect">
            <a:avLst/>
          </a:prstGeom>
        </p:spPr>
        <p:txBody>
          <a:bodyPr wrap="square" lIns="0" tIns="0" rIns="0" bIns="0" rtlCol="0" anchor="t">
            <a:spAutoFit/>
          </a:bodyPr>
          <a:lstStyle/>
          <a:p>
            <a:pPr algn="ctr">
              <a:lnSpc>
                <a:spcPts val="2279"/>
              </a:lnSpc>
            </a:pPr>
            <a:r>
              <a:rPr lang="en-US" sz="1333" dirty="0">
                <a:latin typeface="Nunito Sans Bold"/>
              </a:rPr>
              <a:t>Participation aux formations </a:t>
            </a:r>
            <a:r>
              <a:rPr lang="en-US" sz="1333" dirty="0" err="1">
                <a:latin typeface="Nunito Sans Bold"/>
              </a:rPr>
              <a:t>organisées</a:t>
            </a:r>
            <a:r>
              <a:rPr lang="en-US" sz="1333" dirty="0">
                <a:latin typeface="Nunito Sans Bold"/>
              </a:rPr>
              <a:t> par </a:t>
            </a:r>
            <a:r>
              <a:rPr lang="en-US" sz="1333" dirty="0" err="1">
                <a:latin typeface="Nunito Sans Bold"/>
              </a:rPr>
              <a:t>l’Espace</a:t>
            </a:r>
            <a:r>
              <a:rPr lang="en-US" sz="1333" dirty="0">
                <a:latin typeface="Nunito Sans Bold"/>
              </a:rPr>
              <a:t> PME</a:t>
            </a:r>
          </a:p>
        </p:txBody>
      </p:sp>
      <p:sp>
        <p:nvSpPr>
          <p:cNvPr id="8" name="ZoneTexte 7">
            <a:extLst>
              <a:ext uri="{FF2B5EF4-FFF2-40B4-BE49-F238E27FC236}">
                <a16:creationId xmlns:a16="http://schemas.microsoft.com/office/drawing/2014/main" id="{A93FA821-5475-F202-E1A3-76A04D6AF84C}"/>
              </a:ext>
            </a:extLst>
          </p:cNvPr>
          <p:cNvSpPr txBox="1"/>
          <p:nvPr/>
        </p:nvSpPr>
        <p:spPr>
          <a:xfrm>
            <a:off x="3307772" y="4752299"/>
            <a:ext cx="2284185" cy="1744067"/>
          </a:xfrm>
          <a:prstGeom prst="rect">
            <a:avLst/>
          </a:prstGeom>
        </p:spPr>
        <p:txBody>
          <a:bodyPr wrap="square" lIns="0" tIns="0" rIns="0" bIns="0" rtlCol="0" anchor="t">
            <a:spAutoFit/>
          </a:bodyPr>
          <a:lstStyle>
            <a:defPPr>
              <a:defRPr lang="en-US"/>
            </a:defPPr>
            <a:lvl1pPr algn="ctr">
              <a:lnSpc>
                <a:spcPts val="3419"/>
              </a:lnSpc>
              <a:defRPr sz="2400">
                <a:latin typeface="Nunito Sans Bold"/>
              </a:defRPr>
            </a:lvl1pPr>
          </a:lstStyle>
          <a:p>
            <a:r>
              <a:rPr lang="en-US" sz="1333" dirty="0"/>
              <a:t>Participation à la </a:t>
            </a:r>
            <a:r>
              <a:rPr lang="en-US" sz="1333" dirty="0" err="1"/>
              <a:t>Conférence</a:t>
            </a:r>
            <a:r>
              <a:rPr lang="en-US" sz="1333" dirty="0"/>
              <a:t> </a:t>
            </a:r>
            <a:r>
              <a:rPr lang="en-US" sz="1333" dirty="0" err="1"/>
              <a:t>Régionale</a:t>
            </a:r>
            <a:r>
              <a:rPr lang="en-US" sz="1333" dirty="0"/>
              <a:t> sur la </a:t>
            </a:r>
            <a:r>
              <a:rPr lang="en-US" sz="1333" dirty="0" err="1"/>
              <a:t>Propriété</a:t>
            </a:r>
            <a:r>
              <a:rPr lang="en-US" sz="1333" dirty="0"/>
              <a:t> </a:t>
            </a:r>
            <a:r>
              <a:rPr lang="en-US" sz="1333" dirty="0" err="1"/>
              <a:t>Intellectuelle</a:t>
            </a:r>
            <a:r>
              <a:rPr lang="en-US" sz="1333" dirty="0"/>
              <a:t> </a:t>
            </a:r>
            <a:r>
              <a:rPr lang="en-US" sz="1333" dirty="0" err="1"/>
              <a:t>organisée</a:t>
            </a:r>
            <a:r>
              <a:rPr lang="en-US" sz="1333" dirty="0"/>
              <a:t> par </a:t>
            </a:r>
            <a:r>
              <a:rPr lang="en-US" sz="1333" dirty="0" err="1"/>
              <a:t>l’OMPI</a:t>
            </a:r>
            <a:endParaRPr lang="fr-FR" sz="1333" dirty="0"/>
          </a:p>
        </p:txBody>
      </p:sp>
      <p:sp>
        <p:nvSpPr>
          <p:cNvPr id="9" name="TextBox 7">
            <a:extLst>
              <a:ext uri="{FF2B5EF4-FFF2-40B4-BE49-F238E27FC236}">
                <a16:creationId xmlns:a16="http://schemas.microsoft.com/office/drawing/2014/main" id="{1D850CD5-9BCB-0208-6AF8-C31F38491E6F}"/>
              </a:ext>
            </a:extLst>
          </p:cNvPr>
          <p:cNvSpPr txBox="1"/>
          <p:nvPr/>
        </p:nvSpPr>
        <p:spPr>
          <a:xfrm>
            <a:off x="1152057" y="987505"/>
            <a:ext cx="1524384" cy="589905"/>
          </a:xfrm>
          <a:prstGeom prst="rect">
            <a:avLst/>
          </a:prstGeom>
        </p:spPr>
        <p:txBody>
          <a:bodyPr wrap="square" lIns="0" tIns="0" rIns="0" bIns="0" rtlCol="0" anchor="t">
            <a:spAutoFit/>
          </a:bodyPr>
          <a:lstStyle/>
          <a:p>
            <a:pPr algn="ctr">
              <a:lnSpc>
                <a:spcPts val="2279"/>
              </a:lnSpc>
            </a:pPr>
            <a:r>
              <a:rPr lang="en-US" sz="1333" dirty="0">
                <a:latin typeface="Nunito Sans Bold"/>
              </a:rPr>
              <a:t>Participation au FIED à Brazzaville</a:t>
            </a:r>
          </a:p>
        </p:txBody>
      </p:sp>
      <p:sp>
        <p:nvSpPr>
          <p:cNvPr id="12" name="ZoneTexte 11">
            <a:extLst>
              <a:ext uri="{FF2B5EF4-FFF2-40B4-BE49-F238E27FC236}">
                <a16:creationId xmlns:a16="http://schemas.microsoft.com/office/drawing/2014/main" id="{2B5617D0-32B3-5064-7F3E-5383F5D063B3}"/>
              </a:ext>
            </a:extLst>
          </p:cNvPr>
          <p:cNvSpPr txBox="1"/>
          <p:nvPr/>
        </p:nvSpPr>
        <p:spPr>
          <a:xfrm>
            <a:off x="8867895" y="5743222"/>
            <a:ext cx="1957275" cy="436017"/>
          </a:xfrm>
          <a:prstGeom prst="rect">
            <a:avLst/>
          </a:prstGeom>
        </p:spPr>
        <p:txBody>
          <a:bodyPr wrap="square" lIns="0" tIns="0" rIns="0" bIns="0" rtlCol="0" anchor="t">
            <a:spAutoFit/>
          </a:bodyPr>
          <a:lstStyle>
            <a:defPPr>
              <a:defRPr lang="en-US"/>
            </a:defPPr>
            <a:lvl1pPr algn="ctr">
              <a:lnSpc>
                <a:spcPts val="3419"/>
              </a:lnSpc>
              <a:defRPr sz="2400">
                <a:latin typeface="Nunito Sans Bold"/>
              </a:defRPr>
            </a:lvl1pPr>
          </a:lstStyle>
          <a:p>
            <a:r>
              <a:rPr lang="en-US" sz="1333" dirty="0"/>
              <a:t>Interview Radio Gabon</a:t>
            </a:r>
            <a:endParaRPr lang="fr-FR" sz="1333" dirty="0"/>
          </a:p>
        </p:txBody>
      </p:sp>
      <p:pic>
        <p:nvPicPr>
          <p:cNvPr id="69" name="Image 68">
            <a:extLst>
              <a:ext uri="{FF2B5EF4-FFF2-40B4-BE49-F238E27FC236}">
                <a16:creationId xmlns:a16="http://schemas.microsoft.com/office/drawing/2014/main" id="{3259039F-A82B-89E6-C2BD-3C3837E8B8E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545" b="31318"/>
          <a:stretch/>
        </p:blipFill>
        <p:spPr>
          <a:xfrm>
            <a:off x="1022624" y="4924103"/>
            <a:ext cx="1843307" cy="1441137"/>
          </a:xfrm>
          <a:prstGeom prst="rect">
            <a:avLst/>
          </a:prstGeom>
        </p:spPr>
      </p:pic>
      <p:pic>
        <p:nvPicPr>
          <p:cNvPr id="14" name="Image 13" descr="C:\Users\LENOVO\Desktop\Supports Forum\PROGRAMME MAV-02.png"/>
          <p:cNvPicPr/>
          <p:nvPr/>
        </p:nvPicPr>
        <p:blipFill rotWithShape="1">
          <a:blip r:embed="rId8"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25307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0"/>
          <p:cNvSpPr txBox="1"/>
          <p:nvPr/>
        </p:nvSpPr>
        <p:spPr>
          <a:xfrm>
            <a:off x="243186" y="742951"/>
            <a:ext cx="7006745" cy="294953"/>
          </a:xfrm>
          <a:prstGeom prst="rect">
            <a:avLst/>
          </a:prstGeom>
        </p:spPr>
        <p:txBody>
          <a:bodyPr lIns="0" tIns="0" rIns="0" bIns="0" rtlCol="0" anchor="t">
            <a:spAutoFit/>
          </a:bodyPr>
          <a:lstStyle/>
          <a:p>
            <a:pPr marL="259093" lvl="1">
              <a:lnSpc>
                <a:spcPts val="2279"/>
              </a:lnSpc>
            </a:pPr>
            <a:r>
              <a:rPr lang="en-US" sz="2400" dirty="0">
                <a:solidFill>
                  <a:srgbClr val="141414"/>
                </a:solidFill>
                <a:latin typeface="Nunito Sans Bold"/>
              </a:rPr>
              <a:t>C. Faiblesses et </a:t>
            </a:r>
            <a:r>
              <a:rPr lang="en-US" sz="2400" dirty="0" err="1">
                <a:solidFill>
                  <a:srgbClr val="141414"/>
                </a:solidFill>
                <a:latin typeface="Nunito Sans Bold"/>
              </a:rPr>
              <a:t>contraintes</a:t>
            </a:r>
            <a:r>
              <a:rPr lang="en-US" sz="2400" dirty="0">
                <a:solidFill>
                  <a:srgbClr val="141414"/>
                </a:solidFill>
                <a:latin typeface="Nunito Sans Bold"/>
              </a:rPr>
              <a:t> de la </a:t>
            </a:r>
            <a:r>
              <a:rPr lang="en-US" sz="2400" dirty="0" err="1">
                <a:solidFill>
                  <a:srgbClr val="141414"/>
                </a:solidFill>
                <a:latin typeface="Nunito Sans Bold"/>
              </a:rPr>
              <a:t>ferme</a:t>
            </a:r>
            <a:endParaRPr lang="en-US" sz="2400" dirty="0">
              <a:solidFill>
                <a:srgbClr val="141414"/>
              </a:solidFill>
              <a:latin typeface="Nunito Sans Bold"/>
            </a:endParaRPr>
          </a:p>
        </p:txBody>
      </p:sp>
      <p:sp>
        <p:nvSpPr>
          <p:cNvPr id="11" name="TextBox 11"/>
          <p:cNvSpPr txBox="1"/>
          <p:nvPr/>
        </p:nvSpPr>
        <p:spPr>
          <a:xfrm>
            <a:off x="965200" y="3935723"/>
            <a:ext cx="5929538" cy="448841"/>
          </a:xfrm>
          <a:prstGeom prst="rect">
            <a:avLst/>
          </a:prstGeom>
        </p:spPr>
        <p:txBody>
          <a:bodyPr wrap="square" lIns="0" tIns="0" rIns="0" bIns="0" rtlCol="0" anchor="t">
            <a:spAutoFit/>
          </a:bodyPr>
          <a:lstStyle/>
          <a:p>
            <a:pPr marL="381019" indent="-381019">
              <a:lnSpc>
                <a:spcPts val="3451"/>
              </a:lnSpc>
              <a:spcBef>
                <a:spcPct val="0"/>
              </a:spcBef>
              <a:buFont typeface="Wingdings" panose="05000000000000000000" pitchFamily="2" charset="2"/>
              <a:buChar char="Ø"/>
            </a:pPr>
            <a:r>
              <a:rPr lang="en-US" sz="2133" spc="24" dirty="0" err="1">
                <a:solidFill>
                  <a:srgbClr val="191919"/>
                </a:solidFill>
                <a:latin typeface="Aileron"/>
              </a:rPr>
              <a:t>Ressource</a:t>
            </a:r>
            <a:r>
              <a:rPr lang="en-US" sz="2133" spc="24" dirty="0">
                <a:solidFill>
                  <a:srgbClr val="191919"/>
                </a:solidFill>
                <a:latin typeface="Aileron"/>
              </a:rPr>
              <a:t> </a:t>
            </a:r>
            <a:r>
              <a:rPr lang="en-US" sz="2133" spc="24" dirty="0" err="1">
                <a:solidFill>
                  <a:srgbClr val="191919"/>
                </a:solidFill>
                <a:latin typeface="Aileron"/>
              </a:rPr>
              <a:t>humaine</a:t>
            </a:r>
            <a:r>
              <a:rPr lang="en-US" sz="2133" spc="24" dirty="0">
                <a:solidFill>
                  <a:srgbClr val="191919"/>
                </a:solidFill>
                <a:latin typeface="Aileron"/>
              </a:rPr>
              <a:t> administrative</a:t>
            </a:r>
            <a:endParaRPr lang="en-US" sz="2465" dirty="0">
              <a:solidFill>
                <a:srgbClr val="141414"/>
              </a:solidFill>
              <a:latin typeface="Nunito Sans Bold"/>
            </a:endParaRPr>
          </a:p>
        </p:txBody>
      </p:sp>
      <p:sp>
        <p:nvSpPr>
          <p:cNvPr id="12" name="TextBox 12"/>
          <p:cNvSpPr txBox="1"/>
          <p:nvPr/>
        </p:nvSpPr>
        <p:spPr>
          <a:xfrm>
            <a:off x="965200" y="4617606"/>
            <a:ext cx="6081531" cy="448841"/>
          </a:xfrm>
          <a:prstGeom prst="rect">
            <a:avLst/>
          </a:prstGeom>
        </p:spPr>
        <p:txBody>
          <a:bodyPr wrap="square" lIns="0" tIns="0" rIns="0" bIns="0" rtlCol="0" anchor="t">
            <a:spAutoFit/>
          </a:bodyPr>
          <a:lstStyle/>
          <a:p>
            <a:pPr marL="381019" indent="-381019">
              <a:lnSpc>
                <a:spcPts val="3451"/>
              </a:lnSpc>
              <a:spcBef>
                <a:spcPct val="0"/>
              </a:spcBef>
              <a:buFont typeface="Wingdings" panose="05000000000000000000" pitchFamily="2" charset="2"/>
              <a:buChar char="Ø"/>
            </a:pPr>
            <a:r>
              <a:rPr lang="en-US" sz="2133" spc="24" dirty="0">
                <a:solidFill>
                  <a:srgbClr val="191919"/>
                </a:solidFill>
                <a:latin typeface="Aileron"/>
              </a:rPr>
              <a:t>Système de gestion financière</a:t>
            </a:r>
          </a:p>
        </p:txBody>
      </p:sp>
      <p:sp>
        <p:nvSpPr>
          <p:cNvPr id="20" name="Freeform 12">
            <a:extLst>
              <a:ext uri="{FF2B5EF4-FFF2-40B4-BE49-F238E27FC236}">
                <a16:creationId xmlns:a16="http://schemas.microsoft.com/office/drawing/2014/main" id="{B486AAFE-A900-3830-3D11-DDF7B3F6C0E3}"/>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sp>
        <p:nvSpPr>
          <p:cNvPr id="21" name="Freeform 11">
            <a:extLst>
              <a:ext uri="{FF2B5EF4-FFF2-40B4-BE49-F238E27FC236}">
                <a16:creationId xmlns:a16="http://schemas.microsoft.com/office/drawing/2014/main" id="{B71A78D8-459D-7DBA-A56B-36548C39F986}"/>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sp>
        <p:nvSpPr>
          <p:cNvPr id="2" name="TextBox 12">
            <a:extLst>
              <a:ext uri="{FF2B5EF4-FFF2-40B4-BE49-F238E27FC236}">
                <a16:creationId xmlns:a16="http://schemas.microsoft.com/office/drawing/2014/main" id="{FDF5B684-DBCF-B75C-15F2-CABA16604DC0}"/>
              </a:ext>
            </a:extLst>
          </p:cNvPr>
          <p:cNvSpPr txBox="1"/>
          <p:nvPr/>
        </p:nvSpPr>
        <p:spPr>
          <a:xfrm>
            <a:off x="943429" y="3244713"/>
            <a:ext cx="8686800" cy="448841"/>
          </a:xfrm>
          <a:prstGeom prst="rect">
            <a:avLst/>
          </a:prstGeom>
        </p:spPr>
        <p:txBody>
          <a:bodyPr wrap="square" lIns="0" tIns="0" rIns="0" bIns="0" rtlCol="0" anchor="t">
            <a:spAutoFit/>
          </a:bodyPr>
          <a:lstStyle/>
          <a:p>
            <a:pPr marL="381019" indent="-381019">
              <a:lnSpc>
                <a:spcPts val="3451"/>
              </a:lnSpc>
              <a:spcBef>
                <a:spcPct val="0"/>
              </a:spcBef>
              <a:buFont typeface="Wingdings" panose="05000000000000000000" pitchFamily="2" charset="2"/>
              <a:buChar char="Ø"/>
            </a:pPr>
            <a:r>
              <a:rPr lang="en-US" sz="2133" spc="24" dirty="0">
                <a:solidFill>
                  <a:srgbClr val="191919"/>
                </a:solidFill>
                <a:latin typeface="Aileron"/>
              </a:rPr>
              <a:t>Absence </a:t>
            </a:r>
            <a:r>
              <a:rPr lang="en-US" sz="2133" spc="24" dirty="0" err="1">
                <a:solidFill>
                  <a:srgbClr val="191919"/>
                </a:solidFill>
                <a:latin typeface="Aileron"/>
              </a:rPr>
              <a:t>d’eau</a:t>
            </a:r>
            <a:r>
              <a:rPr lang="en-US" sz="2133" spc="24" dirty="0">
                <a:solidFill>
                  <a:srgbClr val="191919"/>
                </a:solidFill>
                <a:latin typeface="Aileron"/>
              </a:rPr>
              <a:t> et </a:t>
            </a:r>
            <a:r>
              <a:rPr lang="en-US" sz="2133" spc="24" dirty="0" err="1">
                <a:solidFill>
                  <a:srgbClr val="191919"/>
                </a:solidFill>
                <a:latin typeface="Aileron"/>
              </a:rPr>
              <a:t>d’électricité</a:t>
            </a:r>
            <a:r>
              <a:rPr lang="en-US" sz="2133" spc="24" dirty="0">
                <a:solidFill>
                  <a:srgbClr val="191919"/>
                </a:solidFill>
                <a:latin typeface="Aileron"/>
              </a:rPr>
              <a:t> sur le site de production</a:t>
            </a:r>
          </a:p>
        </p:txBody>
      </p:sp>
      <p:sp>
        <p:nvSpPr>
          <p:cNvPr id="3" name="TextBox 12">
            <a:extLst>
              <a:ext uri="{FF2B5EF4-FFF2-40B4-BE49-F238E27FC236}">
                <a16:creationId xmlns:a16="http://schemas.microsoft.com/office/drawing/2014/main" id="{98A31602-107D-D4A7-5F1B-2D9F6C54C12E}"/>
              </a:ext>
            </a:extLst>
          </p:cNvPr>
          <p:cNvSpPr txBox="1"/>
          <p:nvPr/>
        </p:nvSpPr>
        <p:spPr>
          <a:xfrm>
            <a:off x="965200" y="2519979"/>
            <a:ext cx="6313714" cy="448841"/>
          </a:xfrm>
          <a:prstGeom prst="rect">
            <a:avLst/>
          </a:prstGeom>
        </p:spPr>
        <p:txBody>
          <a:bodyPr wrap="square" lIns="0" tIns="0" rIns="0" bIns="0" rtlCol="0" anchor="t">
            <a:spAutoFit/>
          </a:bodyPr>
          <a:lstStyle/>
          <a:p>
            <a:pPr marL="381019" indent="-381019">
              <a:lnSpc>
                <a:spcPts val="3451"/>
              </a:lnSpc>
              <a:spcBef>
                <a:spcPct val="0"/>
              </a:spcBef>
              <a:buFont typeface="Wingdings" panose="05000000000000000000" pitchFamily="2" charset="2"/>
              <a:buChar char="Ø"/>
            </a:pPr>
            <a:r>
              <a:rPr lang="en-US" sz="2133" spc="24" dirty="0" err="1">
                <a:solidFill>
                  <a:srgbClr val="191919"/>
                </a:solidFill>
                <a:latin typeface="Aileron"/>
              </a:rPr>
              <a:t>Mauvais</a:t>
            </a:r>
            <a:r>
              <a:rPr lang="en-US" sz="2133" spc="24" dirty="0">
                <a:solidFill>
                  <a:srgbClr val="191919"/>
                </a:solidFill>
                <a:latin typeface="Aileron"/>
              </a:rPr>
              <a:t> état de la route</a:t>
            </a:r>
          </a:p>
        </p:txBody>
      </p:sp>
      <p:sp>
        <p:nvSpPr>
          <p:cNvPr id="16" name="TextBox 12">
            <a:extLst>
              <a:ext uri="{FF2B5EF4-FFF2-40B4-BE49-F238E27FC236}">
                <a16:creationId xmlns:a16="http://schemas.microsoft.com/office/drawing/2014/main" id="{4EE3865A-1FDE-2E49-D820-700F85AD5CDE}"/>
              </a:ext>
            </a:extLst>
          </p:cNvPr>
          <p:cNvSpPr txBox="1"/>
          <p:nvPr/>
        </p:nvSpPr>
        <p:spPr>
          <a:xfrm>
            <a:off x="965200" y="1795245"/>
            <a:ext cx="10261600" cy="448841"/>
          </a:xfrm>
          <a:prstGeom prst="rect">
            <a:avLst/>
          </a:prstGeom>
        </p:spPr>
        <p:txBody>
          <a:bodyPr wrap="square" lIns="0" tIns="0" rIns="0" bIns="0" rtlCol="0" anchor="t">
            <a:spAutoFit/>
          </a:bodyPr>
          <a:lstStyle/>
          <a:p>
            <a:pPr marL="381019" indent="-381019">
              <a:lnSpc>
                <a:spcPts val="3451"/>
              </a:lnSpc>
              <a:spcBef>
                <a:spcPct val="0"/>
              </a:spcBef>
              <a:buFont typeface="Wingdings" panose="05000000000000000000" pitchFamily="2" charset="2"/>
              <a:buChar char="Ø"/>
            </a:pPr>
            <a:r>
              <a:rPr lang="en-US" sz="2133" spc="24" dirty="0" err="1">
                <a:solidFill>
                  <a:srgbClr val="191919"/>
                </a:solidFill>
                <a:latin typeface="Aileron"/>
              </a:rPr>
              <a:t>Disponibilité</a:t>
            </a:r>
            <a:r>
              <a:rPr lang="en-US" sz="2133" spc="24" dirty="0">
                <a:solidFill>
                  <a:srgbClr val="191919"/>
                </a:solidFill>
                <a:latin typeface="Aileron"/>
              </a:rPr>
              <a:t> et </a:t>
            </a:r>
            <a:r>
              <a:rPr lang="en-US" sz="2133" spc="24" dirty="0" err="1">
                <a:solidFill>
                  <a:srgbClr val="191919"/>
                </a:solidFill>
                <a:latin typeface="Aileron"/>
              </a:rPr>
              <a:t>accessibilité</a:t>
            </a:r>
            <a:r>
              <a:rPr lang="en-US" sz="2133" spc="24" dirty="0">
                <a:solidFill>
                  <a:srgbClr val="191919"/>
                </a:solidFill>
                <a:latin typeface="Aileron"/>
              </a:rPr>
              <a:t> de </a:t>
            </a:r>
            <a:r>
              <a:rPr lang="en-US" sz="2133" spc="24" dirty="0" err="1">
                <a:solidFill>
                  <a:srgbClr val="191919"/>
                </a:solidFill>
                <a:latin typeface="Aileron"/>
              </a:rPr>
              <a:t>l’aliment</a:t>
            </a:r>
            <a:r>
              <a:rPr lang="en-US" sz="2133" spc="24" dirty="0">
                <a:solidFill>
                  <a:srgbClr val="191919"/>
                </a:solidFill>
                <a:latin typeface="Aileron"/>
              </a:rPr>
              <a:t> de </a:t>
            </a:r>
            <a:r>
              <a:rPr lang="en-US" sz="2133" spc="24" dirty="0" err="1">
                <a:solidFill>
                  <a:srgbClr val="191919"/>
                </a:solidFill>
                <a:latin typeface="Aileron"/>
              </a:rPr>
              <a:t>qualité</a:t>
            </a:r>
            <a:r>
              <a:rPr lang="en-US" sz="2133" spc="24" dirty="0">
                <a:solidFill>
                  <a:srgbClr val="191919"/>
                </a:solidFill>
                <a:latin typeface="Aileron"/>
              </a:rPr>
              <a:t> pour les </a:t>
            </a:r>
            <a:r>
              <a:rPr lang="en-US" sz="2133" spc="24" dirty="0" err="1">
                <a:solidFill>
                  <a:srgbClr val="191919"/>
                </a:solidFill>
                <a:latin typeface="Aileron"/>
              </a:rPr>
              <a:t>animaux</a:t>
            </a:r>
            <a:endParaRPr lang="en-US" sz="2133" spc="24" dirty="0">
              <a:solidFill>
                <a:srgbClr val="191919"/>
              </a:solidFill>
              <a:latin typeface="Aileron"/>
            </a:endParaRPr>
          </a:p>
        </p:txBody>
      </p:sp>
      <p:pic>
        <p:nvPicPr>
          <p:cNvPr id="13" name="Image 12" descr="C:\Users\LENOVO\Desktop\Supports Forum\PROGRAMME MAV-02.png"/>
          <p:cNvPicPr/>
          <p:nvPr/>
        </p:nvPicPr>
        <p:blipFill rotWithShape="1">
          <a:blip r:embed="rId3"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06942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2723" y="-869213"/>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172200"/>
            <a:ext cx="12192000" cy="685800"/>
          </a:xfrm>
          <a:custGeom>
            <a:avLst/>
            <a:gdLst/>
            <a:ahLst/>
            <a:cxnLst/>
            <a:rect l="l" t="t" r="r" b="b"/>
            <a:pathLst>
              <a:path w="18288000" h="1028700">
                <a:moveTo>
                  <a:pt x="0" y="0"/>
                </a:moveTo>
                <a:lnTo>
                  <a:pt x="18288000" y="0"/>
                </a:lnTo>
                <a:lnTo>
                  <a:pt x="18288000" y="1028700"/>
                </a:lnTo>
                <a:lnTo>
                  <a:pt x="0" y="1028700"/>
                </a:lnTo>
                <a:lnTo>
                  <a:pt x="0" y="0"/>
                </a:lnTo>
                <a:close/>
              </a:path>
            </a:pathLst>
          </a:custGeom>
          <a:blipFill>
            <a:blip r:embed="rId4"/>
            <a:stretch>
              <a:fillRect t="-593387" b="-491056"/>
            </a:stretch>
          </a:blipFill>
        </p:spPr>
      </p:sp>
      <p:grpSp>
        <p:nvGrpSpPr>
          <p:cNvPr id="4" name="Group 4"/>
          <p:cNvGrpSpPr/>
          <p:nvPr/>
        </p:nvGrpSpPr>
        <p:grpSpPr>
          <a:xfrm>
            <a:off x="273084" y="1440762"/>
            <a:ext cx="11645834" cy="3976476"/>
            <a:chOff x="0" y="0"/>
            <a:chExt cx="1934102" cy="660400"/>
          </a:xfrm>
        </p:grpSpPr>
        <p:sp>
          <p:nvSpPr>
            <p:cNvPr id="5" name="Freeform 5"/>
            <p:cNvSpPr/>
            <p:nvPr/>
          </p:nvSpPr>
          <p:spPr>
            <a:xfrm>
              <a:off x="0" y="0"/>
              <a:ext cx="1934102" cy="660400"/>
            </a:xfrm>
            <a:custGeom>
              <a:avLst/>
              <a:gdLst/>
              <a:ahLst/>
              <a:cxnLst/>
              <a:rect l="l" t="t" r="r" b="b"/>
              <a:pathLst>
                <a:path w="1934102" h="660400">
                  <a:moveTo>
                    <a:pt x="1809642" y="660400"/>
                  </a:moveTo>
                  <a:lnTo>
                    <a:pt x="124460" y="660400"/>
                  </a:lnTo>
                  <a:cubicBezTo>
                    <a:pt x="55880" y="660400"/>
                    <a:pt x="0" y="604520"/>
                    <a:pt x="0" y="535940"/>
                  </a:cubicBezTo>
                  <a:lnTo>
                    <a:pt x="0" y="124460"/>
                  </a:lnTo>
                  <a:cubicBezTo>
                    <a:pt x="0" y="55880"/>
                    <a:pt x="55880" y="0"/>
                    <a:pt x="124460" y="0"/>
                  </a:cubicBezTo>
                  <a:lnTo>
                    <a:pt x="1809642" y="0"/>
                  </a:lnTo>
                  <a:cubicBezTo>
                    <a:pt x="1878222" y="0"/>
                    <a:pt x="1934102" y="55880"/>
                    <a:pt x="1934102" y="124460"/>
                  </a:cubicBezTo>
                  <a:lnTo>
                    <a:pt x="1934102" y="535940"/>
                  </a:lnTo>
                  <a:cubicBezTo>
                    <a:pt x="1934102" y="604520"/>
                    <a:pt x="1878222" y="660400"/>
                    <a:pt x="1809642" y="660400"/>
                  </a:cubicBezTo>
                  <a:close/>
                </a:path>
              </a:pathLst>
            </a:custGeom>
            <a:solidFill>
              <a:srgbClr val="487307">
                <a:alpha val="95686"/>
              </a:srgbClr>
            </a:solidFill>
          </p:spPr>
        </p:sp>
      </p:grpSp>
      <p:sp>
        <p:nvSpPr>
          <p:cNvPr id="7" name="TextBox 7"/>
          <p:cNvSpPr txBox="1"/>
          <p:nvPr/>
        </p:nvSpPr>
        <p:spPr>
          <a:xfrm>
            <a:off x="934981" y="3266336"/>
            <a:ext cx="7652337" cy="384721"/>
          </a:xfrm>
          <a:prstGeom prst="rect">
            <a:avLst/>
          </a:prstGeom>
        </p:spPr>
        <p:txBody>
          <a:bodyPr lIns="0" tIns="0" rIns="0" bIns="0" rtlCol="0" anchor="t">
            <a:spAutoFit/>
          </a:bodyPr>
          <a:lstStyle/>
          <a:p>
            <a:pPr>
              <a:lnSpc>
                <a:spcPts val="3009"/>
              </a:lnSpc>
            </a:pPr>
            <a:r>
              <a:rPr lang="en-US" sz="3167" dirty="0">
                <a:solidFill>
                  <a:srgbClr val="FFFFFF"/>
                </a:solidFill>
                <a:latin typeface="Nunito Sans Bold"/>
              </a:rPr>
              <a:t>III. Nos </a:t>
            </a:r>
            <a:r>
              <a:rPr lang="en-US" sz="3167" dirty="0" err="1">
                <a:solidFill>
                  <a:srgbClr val="FFFFFF"/>
                </a:solidFill>
                <a:latin typeface="Nunito Sans Bold"/>
              </a:rPr>
              <a:t>défis</a:t>
            </a:r>
            <a:endParaRPr lang="en-US" sz="3167" dirty="0">
              <a:solidFill>
                <a:srgbClr val="FFFFFF"/>
              </a:solidFill>
              <a:latin typeface="Nunito Sans Bold"/>
            </a:endParaRPr>
          </a:p>
        </p:txBody>
      </p:sp>
      <p:sp>
        <p:nvSpPr>
          <p:cNvPr id="8" name="Freeform 8"/>
          <p:cNvSpPr/>
          <p:nvPr/>
        </p:nvSpPr>
        <p:spPr>
          <a:xfrm rot="1107760">
            <a:off x="273084" y="189831"/>
            <a:ext cx="884065" cy="991939"/>
          </a:xfrm>
          <a:custGeom>
            <a:avLst/>
            <a:gdLst/>
            <a:ahLst/>
            <a:cxnLst/>
            <a:rect l="l" t="t" r="r" b="b"/>
            <a:pathLst>
              <a:path w="1326098" h="1487908">
                <a:moveTo>
                  <a:pt x="0" y="0"/>
                </a:moveTo>
                <a:lnTo>
                  <a:pt x="1326098" y="0"/>
                </a:lnTo>
                <a:lnTo>
                  <a:pt x="1326098" y="1487908"/>
                </a:lnTo>
                <a:lnTo>
                  <a:pt x="0" y="14879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rot="9196298">
            <a:off x="1849323" y="-209703"/>
            <a:ext cx="3815039" cy="1816913"/>
          </a:xfrm>
          <a:custGeom>
            <a:avLst/>
            <a:gdLst/>
            <a:ahLst/>
            <a:cxnLst/>
            <a:rect l="l" t="t" r="r" b="b"/>
            <a:pathLst>
              <a:path w="5722559" h="2725369">
                <a:moveTo>
                  <a:pt x="0" y="0"/>
                </a:moveTo>
                <a:lnTo>
                  <a:pt x="5722559" y="0"/>
                </a:lnTo>
                <a:lnTo>
                  <a:pt x="5722559" y="2725369"/>
                </a:lnTo>
                <a:lnTo>
                  <a:pt x="0" y="27253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10" name="Image 9"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29557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19827"/>
            <a:ext cx="12192000" cy="161169"/>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grpSp>
        <p:nvGrpSpPr>
          <p:cNvPr id="4" name="Group 4"/>
          <p:cNvGrpSpPr/>
          <p:nvPr/>
        </p:nvGrpSpPr>
        <p:grpSpPr>
          <a:xfrm>
            <a:off x="2003787" y="1608147"/>
            <a:ext cx="2331720" cy="3497580"/>
            <a:chOff x="0" y="0"/>
            <a:chExt cx="6350000" cy="9525000"/>
          </a:xfrm>
        </p:grpSpPr>
        <p:sp>
          <p:nvSpPr>
            <p:cNvPr id="5" name="Freeform 5"/>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3"/>
              <a:stretch>
                <a:fillRect l="-62359" r="-62359"/>
              </a:stretch>
            </a:blipFill>
          </p:spPr>
        </p:sp>
      </p:grpSp>
      <p:grpSp>
        <p:nvGrpSpPr>
          <p:cNvPr id="6" name="Group 6"/>
          <p:cNvGrpSpPr/>
          <p:nvPr/>
        </p:nvGrpSpPr>
        <p:grpSpPr>
          <a:xfrm>
            <a:off x="5017744" y="2766637"/>
            <a:ext cx="2331720" cy="3497580"/>
            <a:chOff x="0" y="0"/>
            <a:chExt cx="6350000" cy="9525000"/>
          </a:xfrm>
        </p:grpSpPr>
        <p:sp>
          <p:nvSpPr>
            <p:cNvPr id="7" name="Freeform 7"/>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4"/>
              <a:stretch>
                <a:fillRect l="-50000" r="-50000"/>
              </a:stretch>
            </a:blipFill>
          </p:spPr>
        </p:sp>
      </p:grpSp>
      <p:grpSp>
        <p:nvGrpSpPr>
          <p:cNvPr id="8" name="Group 8"/>
          <p:cNvGrpSpPr/>
          <p:nvPr/>
        </p:nvGrpSpPr>
        <p:grpSpPr>
          <a:xfrm>
            <a:off x="8128000" y="1772227"/>
            <a:ext cx="2331720" cy="3497580"/>
            <a:chOff x="0" y="0"/>
            <a:chExt cx="6350000" cy="9525000"/>
          </a:xfrm>
        </p:grpSpPr>
        <p:sp>
          <p:nvSpPr>
            <p:cNvPr id="9" name="Freeform 9"/>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5"/>
              <a:stretch>
                <a:fillRect l="-38386" r="-149609" b="-34637"/>
              </a:stretch>
            </a:blipFill>
          </p:spPr>
        </p:sp>
      </p:grpSp>
      <p:sp>
        <p:nvSpPr>
          <p:cNvPr id="10" name="Freeform 10"/>
          <p:cNvSpPr/>
          <p:nvPr/>
        </p:nvSpPr>
        <p:spPr>
          <a:xfrm>
            <a:off x="9937248" y="4147800"/>
            <a:ext cx="1148490" cy="1155713"/>
          </a:xfrm>
          <a:custGeom>
            <a:avLst/>
            <a:gdLst/>
            <a:ahLst/>
            <a:cxnLst/>
            <a:rect l="l" t="t" r="r" b="b"/>
            <a:pathLst>
              <a:path w="1722735" h="1733569">
                <a:moveTo>
                  <a:pt x="0" y="0"/>
                </a:moveTo>
                <a:lnTo>
                  <a:pt x="1722734" y="0"/>
                </a:lnTo>
                <a:lnTo>
                  <a:pt x="1722734" y="1733569"/>
                </a:lnTo>
                <a:lnTo>
                  <a:pt x="0" y="1733569"/>
                </a:lnTo>
                <a:lnTo>
                  <a:pt x="0" y="0"/>
                </a:lnTo>
                <a:close/>
              </a:path>
            </a:pathLst>
          </a:custGeom>
          <a:blipFill>
            <a:blip r:embed="rId6"/>
            <a:stretch>
              <a:fillRect/>
            </a:stretch>
          </a:blipFill>
        </p:spPr>
      </p:sp>
      <p:sp>
        <p:nvSpPr>
          <p:cNvPr id="11" name="TextBox 11"/>
          <p:cNvSpPr txBox="1"/>
          <p:nvPr/>
        </p:nvSpPr>
        <p:spPr>
          <a:xfrm>
            <a:off x="515564" y="703331"/>
            <a:ext cx="4235721" cy="294953"/>
          </a:xfrm>
          <a:prstGeom prst="rect">
            <a:avLst/>
          </a:prstGeom>
        </p:spPr>
        <p:txBody>
          <a:bodyPr lIns="0" tIns="0" rIns="0" bIns="0" rtlCol="0" anchor="t">
            <a:spAutoFit/>
          </a:bodyPr>
          <a:lstStyle/>
          <a:p>
            <a:pPr>
              <a:lnSpc>
                <a:spcPts val="2279"/>
              </a:lnSpc>
            </a:pPr>
            <a:r>
              <a:rPr lang="en-US" sz="2400">
                <a:solidFill>
                  <a:srgbClr val="487307"/>
                </a:solidFill>
                <a:latin typeface="Nunito Sans Bold"/>
              </a:rPr>
              <a:t>III. Nos défis</a:t>
            </a:r>
          </a:p>
        </p:txBody>
      </p:sp>
      <p:sp>
        <p:nvSpPr>
          <p:cNvPr id="12" name="TextBox 12"/>
          <p:cNvSpPr txBox="1"/>
          <p:nvPr/>
        </p:nvSpPr>
        <p:spPr>
          <a:xfrm>
            <a:off x="1404623" y="5252712"/>
            <a:ext cx="3335421" cy="1038746"/>
          </a:xfrm>
          <a:prstGeom prst="rect">
            <a:avLst/>
          </a:prstGeom>
        </p:spPr>
        <p:txBody>
          <a:bodyPr lIns="0" tIns="0" rIns="0" bIns="0" rtlCol="0" anchor="t">
            <a:spAutoFit/>
          </a:bodyPr>
          <a:lstStyle/>
          <a:p>
            <a:pPr algn="ctr">
              <a:lnSpc>
                <a:spcPts val="2695"/>
              </a:lnSpc>
            </a:pPr>
            <a:r>
              <a:rPr lang="en-US" sz="1785">
                <a:solidFill>
                  <a:srgbClr val="141414"/>
                </a:solidFill>
                <a:latin typeface="Source Sans Pro Bold"/>
              </a:rPr>
              <a:t>Automatiser la ferme </a:t>
            </a:r>
          </a:p>
          <a:p>
            <a:pPr algn="ctr">
              <a:lnSpc>
                <a:spcPts val="2695"/>
              </a:lnSpc>
            </a:pPr>
            <a:r>
              <a:rPr lang="en-US" sz="1785">
                <a:solidFill>
                  <a:srgbClr val="141414"/>
                </a:solidFill>
                <a:latin typeface="Source Sans Pro Bold"/>
              </a:rPr>
              <a:t>(ligne d’abreuvement, ligne de mangeoires)</a:t>
            </a:r>
          </a:p>
        </p:txBody>
      </p:sp>
      <p:sp>
        <p:nvSpPr>
          <p:cNvPr id="13" name="TextBox 13"/>
          <p:cNvSpPr txBox="1"/>
          <p:nvPr/>
        </p:nvSpPr>
        <p:spPr>
          <a:xfrm>
            <a:off x="5062968" y="1882730"/>
            <a:ext cx="2286496" cy="692497"/>
          </a:xfrm>
          <a:prstGeom prst="rect">
            <a:avLst/>
          </a:prstGeom>
        </p:spPr>
        <p:txBody>
          <a:bodyPr lIns="0" tIns="0" rIns="0" bIns="0" rtlCol="0" anchor="t">
            <a:spAutoFit/>
          </a:bodyPr>
          <a:lstStyle/>
          <a:p>
            <a:pPr algn="ctr">
              <a:lnSpc>
                <a:spcPts val="2695"/>
              </a:lnSpc>
              <a:spcBef>
                <a:spcPct val="0"/>
              </a:spcBef>
            </a:pPr>
            <a:r>
              <a:rPr lang="en-US" sz="1785">
                <a:solidFill>
                  <a:srgbClr val="141414"/>
                </a:solidFill>
                <a:latin typeface="Source Sans Pro Bold"/>
              </a:rPr>
              <a:t>Maitriser la fabrication</a:t>
            </a:r>
          </a:p>
          <a:p>
            <a:pPr algn="ctr">
              <a:lnSpc>
                <a:spcPts val="2695"/>
              </a:lnSpc>
              <a:spcBef>
                <a:spcPct val="0"/>
              </a:spcBef>
            </a:pPr>
            <a:r>
              <a:rPr lang="en-US" sz="1785">
                <a:solidFill>
                  <a:srgbClr val="141414"/>
                </a:solidFill>
                <a:latin typeface="Source Sans Pro Bold"/>
              </a:rPr>
              <a:t> de l’aliment</a:t>
            </a:r>
          </a:p>
        </p:txBody>
      </p:sp>
      <p:sp>
        <p:nvSpPr>
          <p:cNvPr id="14" name="TextBox 14"/>
          <p:cNvSpPr txBox="1"/>
          <p:nvPr/>
        </p:nvSpPr>
        <p:spPr>
          <a:xfrm>
            <a:off x="7723702" y="5465197"/>
            <a:ext cx="2909133" cy="1038746"/>
          </a:xfrm>
          <a:prstGeom prst="rect">
            <a:avLst/>
          </a:prstGeom>
        </p:spPr>
        <p:txBody>
          <a:bodyPr lIns="0" tIns="0" rIns="0" bIns="0" rtlCol="0" anchor="t">
            <a:spAutoFit/>
          </a:bodyPr>
          <a:lstStyle/>
          <a:p>
            <a:pPr algn="ctr">
              <a:lnSpc>
                <a:spcPts val="2695"/>
              </a:lnSpc>
              <a:spcBef>
                <a:spcPct val="0"/>
              </a:spcBef>
            </a:pPr>
            <a:r>
              <a:rPr lang="en-US" sz="1785">
                <a:solidFill>
                  <a:srgbClr val="141414"/>
                </a:solidFill>
                <a:latin typeface="Source Sans Pro Bold"/>
              </a:rPr>
              <a:t>Disposer d’intrants de qualité pour</a:t>
            </a:r>
          </a:p>
          <a:p>
            <a:pPr algn="ctr">
              <a:lnSpc>
                <a:spcPts val="2695"/>
              </a:lnSpc>
              <a:spcBef>
                <a:spcPct val="0"/>
              </a:spcBef>
            </a:pPr>
            <a:r>
              <a:rPr lang="en-US" sz="1785">
                <a:solidFill>
                  <a:srgbClr val="141414"/>
                </a:solidFill>
                <a:latin typeface="Source Sans Pro Bold"/>
              </a:rPr>
              <a:t> la fabrication de l’aliment</a:t>
            </a:r>
          </a:p>
        </p:txBody>
      </p:sp>
      <p:sp>
        <p:nvSpPr>
          <p:cNvPr id="15" name="Freeform 15"/>
          <p:cNvSpPr/>
          <p:nvPr/>
        </p:nvSpPr>
        <p:spPr>
          <a:xfrm>
            <a:off x="1720542" y="1933531"/>
            <a:ext cx="566491" cy="566491"/>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6" name="TextBox 16"/>
          <p:cNvSpPr txBox="1"/>
          <p:nvPr/>
        </p:nvSpPr>
        <p:spPr>
          <a:xfrm>
            <a:off x="1673066" y="1953040"/>
            <a:ext cx="613967" cy="487313"/>
          </a:xfrm>
          <a:prstGeom prst="rect">
            <a:avLst/>
          </a:prstGeom>
        </p:spPr>
        <p:txBody>
          <a:bodyPr lIns="0" tIns="0" rIns="0" bIns="0" rtlCol="0" anchor="t">
            <a:spAutoFit/>
          </a:bodyPr>
          <a:lstStyle/>
          <a:p>
            <a:pPr algn="ctr">
              <a:lnSpc>
                <a:spcPts val="3827"/>
              </a:lnSpc>
              <a:spcBef>
                <a:spcPct val="0"/>
              </a:spcBef>
            </a:pPr>
            <a:r>
              <a:rPr lang="en-US" sz="2733">
                <a:solidFill>
                  <a:srgbClr val="000000"/>
                </a:solidFill>
                <a:latin typeface="Aileron Heavy"/>
              </a:rPr>
              <a:t>1</a:t>
            </a:r>
          </a:p>
        </p:txBody>
      </p:sp>
      <p:sp>
        <p:nvSpPr>
          <p:cNvPr id="17" name="Freeform 17"/>
          <p:cNvSpPr/>
          <p:nvPr/>
        </p:nvSpPr>
        <p:spPr>
          <a:xfrm>
            <a:off x="4803461" y="3044358"/>
            <a:ext cx="566491" cy="566491"/>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8" name="TextBox 18"/>
          <p:cNvSpPr txBox="1"/>
          <p:nvPr/>
        </p:nvSpPr>
        <p:spPr>
          <a:xfrm>
            <a:off x="4755985" y="3063867"/>
            <a:ext cx="613967" cy="487313"/>
          </a:xfrm>
          <a:prstGeom prst="rect">
            <a:avLst/>
          </a:prstGeom>
        </p:spPr>
        <p:txBody>
          <a:bodyPr lIns="0" tIns="0" rIns="0" bIns="0" rtlCol="0" anchor="t">
            <a:spAutoFit/>
          </a:bodyPr>
          <a:lstStyle/>
          <a:p>
            <a:pPr algn="ctr">
              <a:lnSpc>
                <a:spcPts val="3827"/>
              </a:lnSpc>
              <a:spcBef>
                <a:spcPct val="0"/>
              </a:spcBef>
            </a:pPr>
            <a:r>
              <a:rPr lang="en-US" sz="2733">
                <a:solidFill>
                  <a:srgbClr val="000000"/>
                </a:solidFill>
                <a:latin typeface="Aileron Heavy"/>
              </a:rPr>
              <a:t>2</a:t>
            </a:r>
          </a:p>
        </p:txBody>
      </p:sp>
      <p:sp>
        <p:nvSpPr>
          <p:cNvPr id="19" name="Freeform 19"/>
          <p:cNvSpPr/>
          <p:nvPr/>
        </p:nvSpPr>
        <p:spPr>
          <a:xfrm>
            <a:off x="7868493" y="2200147"/>
            <a:ext cx="566491" cy="566491"/>
          </a:xfrm>
          <a:custGeom>
            <a:avLst/>
            <a:gdLst/>
            <a:ahLst/>
            <a:cxnLst/>
            <a:rect l="l" t="t" r="r" b="b"/>
            <a:pathLst>
              <a:path w="849737" h="849737">
                <a:moveTo>
                  <a:pt x="0" y="0"/>
                </a:moveTo>
                <a:lnTo>
                  <a:pt x="849736" y="0"/>
                </a:lnTo>
                <a:lnTo>
                  <a:pt x="849736" y="849737"/>
                </a:lnTo>
                <a:lnTo>
                  <a:pt x="0" y="84973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0" name="TextBox 20"/>
          <p:cNvSpPr txBox="1"/>
          <p:nvPr/>
        </p:nvSpPr>
        <p:spPr>
          <a:xfrm>
            <a:off x="7821017" y="2219656"/>
            <a:ext cx="613967" cy="487313"/>
          </a:xfrm>
          <a:prstGeom prst="rect">
            <a:avLst/>
          </a:prstGeom>
        </p:spPr>
        <p:txBody>
          <a:bodyPr lIns="0" tIns="0" rIns="0" bIns="0" rtlCol="0" anchor="t">
            <a:spAutoFit/>
          </a:bodyPr>
          <a:lstStyle/>
          <a:p>
            <a:pPr algn="ctr">
              <a:lnSpc>
                <a:spcPts val="3827"/>
              </a:lnSpc>
              <a:spcBef>
                <a:spcPct val="0"/>
              </a:spcBef>
            </a:pPr>
            <a:r>
              <a:rPr lang="en-US" sz="2733">
                <a:solidFill>
                  <a:srgbClr val="000000"/>
                </a:solidFill>
                <a:latin typeface="Aileron Heavy"/>
              </a:rPr>
              <a:t>3</a:t>
            </a:r>
          </a:p>
        </p:txBody>
      </p:sp>
      <p:sp>
        <p:nvSpPr>
          <p:cNvPr id="21" name="Freeform 12">
            <a:extLst>
              <a:ext uri="{FF2B5EF4-FFF2-40B4-BE49-F238E27FC236}">
                <a16:creationId xmlns:a16="http://schemas.microsoft.com/office/drawing/2014/main" id="{3DBCA77D-1F3A-70A6-F170-F35CBBF5CDD3}"/>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pic>
        <p:nvPicPr>
          <p:cNvPr id="22" name="Image 21"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302524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2723" y="-869213"/>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172200"/>
            <a:ext cx="12192000" cy="685800"/>
          </a:xfrm>
          <a:custGeom>
            <a:avLst/>
            <a:gdLst/>
            <a:ahLst/>
            <a:cxnLst/>
            <a:rect l="l" t="t" r="r" b="b"/>
            <a:pathLst>
              <a:path w="18288000" h="1028700">
                <a:moveTo>
                  <a:pt x="0" y="0"/>
                </a:moveTo>
                <a:lnTo>
                  <a:pt x="18288000" y="0"/>
                </a:lnTo>
                <a:lnTo>
                  <a:pt x="18288000" y="1028700"/>
                </a:lnTo>
                <a:lnTo>
                  <a:pt x="0" y="1028700"/>
                </a:lnTo>
                <a:lnTo>
                  <a:pt x="0" y="0"/>
                </a:lnTo>
                <a:close/>
              </a:path>
            </a:pathLst>
          </a:custGeom>
          <a:blipFill>
            <a:blip r:embed="rId4"/>
            <a:stretch>
              <a:fillRect t="-593387" b="-491056"/>
            </a:stretch>
          </a:blipFill>
        </p:spPr>
      </p:sp>
      <p:grpSp>
        <p:nvGrpSpPr>
          <p:cNvPr id="4" name="Group 4"/>
          <p:cNvGrpSpPr/>
          <p:nvPr/>
        </p:nvGrpSpPr>
        <p:grpSpPr>
          <a:xfrm>
            <a:off x="273084" y="1440762"/>
            <a:ext cx="11645834" cy="3976476"/>
            <a:chOff x="0" y="0"/>
            <a:chExt cx="1934102" cy="660400"/>
          </a:xfrm>
        </p:grpSpPr>
        <p:sp>
          <p:nvSpPr>
            <p:cNvPr id="5" name="Freeform 5"/>
            <p:cNvSpPr/>
            <p:nvPr/>
          </p:nvSpPr>
          <p:spPr>
            <a:xfrm>
              <a:off x="0" y="0"/>
              <a:ext cx="1934102" cy="660400"/>
            </a:xfrm>
            <a:custGeom>
              <a:avLst/>
              <a:gdLst/>
              <a:ahLst/>
              <a:cxnLst/>
              <a:rect l="l" t="t" r="r" b="b"/>
              <a:pathLst>
                <a:path w="1934102" h="660400">
                  <a:moveTo>
                    <a:pt x="1809642" y="660400"/>
                  </a:moveTo>
                  <a:lnTo>
                    <a:pt x="124460" y="660400"/>
                  </a:lnTo>
                  <a:cubicBezTo>
                    <a:pt x="55880" y="660400"/>
                    <a:pt x="0" y="604520"/>
                    <a:pt x="0" y="535940"/>
                  </a:cubicBezTo>
                  <a:lnTo>
                    <a:pt x="0" y="124460"/>
                  </a:lnTo>
                  <a:cubicBezTo>
                    <a:pt x="0" y="55880"/>
                    <a:pt x="55880" y="0"/>
                    <a:pt x="124460" y="0"/>
                  </a:cubicBezTo>
                  <a:lnTo>
                    <a:pt x="1809642" y="0"/>
                  </a:lnTo>
                  <a:cubicBezTo>
                    <a:pt x="1878222" y="0"/>
                    <a:pt x="1934102" y="55880"/>
                    <a:pt x="1934102" y="124460"/>
                  </a:cubicBezTo>
                  <a:lnTo>
                    <a:pt x="1934102" y="535940"/>
                  </a:lnTo>
                  <a:cubicBezTo>
                    <a:pt x="1934102" y="604520"/>
                    <a:pt x="1878222" y="660400"/>
                    <a:pt x="1809642" y="660400"/>
                  </a:cubicBezTo>
                  <a:close/>
                </a:path>
              </a:pathLst>
            </a:custGeom>
            <a:solidFill>
              <a:srgbClr val="487307">
                <a:alpha val="95686"/>
              </a:srgbClr>
            </a:solidFill>
          </p:spPr>
        </p:sp>
      </p:grpSp>
      <p:sp>
        <p:nvSpPr>
          <p:cNvPr id="7" name="TextBox 7"/>
          <p:cNvSpPr txBox="1"/>
          <p:nvPr/>
        </p:nvSpPr>
        <p:spPr>
          <a:xfrm>
            <a:off x="534326" y="3323845"/>
            <a:ext cx="10669607" cy="384721"/>
          </a:xfrm>
          <a:prstGeom prst="rect">
            <a:avLst/>
          </a:prstGeom>
        </p:spPr>
        <p:txBody>
          <a:bodyPr lIns="0" tIns="0" rIns="0" bIns="0" rtlCol="0" anchor="t">
            <a:spAutoFit/>
          </a:bodyPr>
          <a:lstStyle/>
          <a:p>
            <a:pPr>
              <a:lnSpc>
                <a:spcPts val="3009"/>
              </a:lnSpc>
            </a:pPr>
            <a:r>
              <a:rPr lang="en-US" sz="3167" dirty="0">
                <a:solidFill>
                  <a:srgbClr val="FFFFFF"/>
                </a:solidFill>
                <a:latin typeface="Nunito Sans Bold"/>
              </a:rPr>
              <a:t>IV. Les </a:t>
            </a:r>
            <a:r>
              <a:rPr lang="en-US" sz="3167" dirty="0" err="1">
                <a:solidFill>
                  <a:srgbClr val="FFFFFF"/>
                </a:solidFill>
                <a:latin typeface="Nunito Sans Bold"/>
              </a:rPr>
              <a:t>leçons</a:t>
            </a:r>
            <a:r>
              <a:rPr lang="en-US" sz="3167" dirty="0">
                <a:solidFill>
                  <a:srgbClr val="FFFFFF"/>
                </a:solidFill>
                <a:latin typeface="Nunito Sans Bold"/>
              </a:rPr>
              <a:t> à </a:t>
            </a:r>
            <a:r>
              <a:rPr lang="en-US" sz="3167" dirty="0" err="1">
                <a:solidFill>
                  <a:srgbClr val="FFFFFF"/>
                </a:solidFill>
                <a:latin typeface="Nunito Sans Bold"/>
              </a:rPr>
              <a:t>tirer</a:t>
            </a:r>
            <a:endParaRPr lang="en-US" sz="3167" dirty="0">
              <a:solidFill>
                <a:srgbClr val="FFFFFF"/>
              </a:solidFill>
              <a:latin typeface="Nunito Sans Bold"/>
            </a:endParaRPr>
          </a:p>
        </p:txBody>
      </p:sp>
      <p:sp>
        <p:nvSpPr>
          <p:cNvPr id="8" name="Freeform 8"/>
          <p:cNvSpPr/>
          <p:nvPr/>
        </p:nvSpPr>
        <p:spPr>
          <a:xfrm rot="1107760">
            <a:off x="273084" y="189831"/>
            <a:ext cx="884065" cy="991939"/>
          </a:xfrm>
          <a:custGeom>
            <a:avLst/>
            <a:gdLst/>
            <a:ahLst/>
            <a:cxnLst/>
            <a:rect l="l" t="t" r="r" b="b"/>
            <a:pathLst>
              <a:path w="1326098" h="1487908">
                <a:moveTo>
                  <a:pt x="0" y="0"/>
                </a:moveTo>
                <a:lnTo>
                  <a:pt x="1326098" y="0"/>
                </a:lnTo>
                <a:lnTo>
                  <a:pt x="1326098" y="1487908"/>
                </a:lnTo>
                <a:lnTo>
                  <a:pt x="0" y="14879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rot="9196298">
            <a:off x="1849323" y="-209703"/>
            <a:ext cx="3815039" cy="1816913"/>
          </a:xfrm>
          <a:custGeom>
            <a:avLst/>
            <a:gdLst/>
            <a:ahLst/>
            <a:cxnLst/>
            <a:rect l="l" t="t" r="r" b="b"/>
            <a:pathLst>
              <a:path w="5722559" h="2725369">
                <a:moveTo>
                  <a:pt x="0" y="0"/>
                </a:moveTo>
                <a:lnTo>
                  <a:pt x="5722559" y="0"/>
                </a:lnTo>
                <a:lnTo>
                  <a:pt x="5722559" y="2725369"/>
                </a:lnTo>
                <a:lnTo>
                  <a:pt x="0" y="27253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10" name="Image 9"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6931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15564" y="703331"/>
            <a:ext cx="4235721" cy="294953"/>
          </a:xfrm>
          <a:prstGeom prst="rect">
            <a:avLst/>
          </a:prstGeom>
        </p:spPr>
        <p:txBody>
          <a:bodyPr lIns="0" tIns="0" rIns="0" bIns="0" rtlCol="0" anchor="t">
            <a:spAutoFit/>
          </a:bodyPr>
          <a:lstStyle/>
          <a:p>
            <a:pPr>
              <a:lnSpc>
                <a:spcPts val="2279"/>
              </a:lnSpc>
            </a:pPr>
            <a:r>
              <a:rPr lang="en-US" sz="2400">
                <a:solidFill>
                  <a:srgbClr val="487307"/>
                </a:solidFill>
                <a:latin typeface="Nunito Sans Bold"/>
              </a:rPr>
              <a:t>IV. Les leçons à tirer</a:t>
            </a:r>
          </a:p>
        </p:txBody>
      </p:sp>
      <p:sp>
        <p:nvSpPr>
          <p:cNvPr id="6" name="TextBox 6"/>
          <p:cNvSpPr txBox="1"/>
          <p:nvPr/>
        </p:nvSpPr>
        <p:spPr>
          <a:xfrm>
            <a:off x="884347" y="4979876"/>
            <a:ext cx="2254895" cy="1346522"/>
          </a:xfrm>
          <a:prstGeom prst="rect">
            <a:avLst/>
          </a:prstGeom>
        </p:spPr>
        <p:txBody>
          <a:bodyPr wrap="square" lIns="0" tIns="0" rIns="0" bIns="0" rtlCol="0" anchor="t">
            <a:spAutoFit/>
          </a:bodyPr>
          <a:lstStyle/>
          <a:p>
            <a:pPr algn="ctr">
              <a:lnSpc>
                <a:spcPts val="1498"/>
              </a:lnSpc>
            </a:pPr>
            <a:r>
              <a:rPr lang="en-US" sz="1400" dirty="0" err="1">
                <a:solidFill>
                  <a:srgbClr val="5A7242"/>
                </a:solidFill>
                <a:latin typeface="Glacial Indifference"/>
              </a:rPr>
              <a:t>Entreprendre</a:t>
            </a:r>
            <a:r>
              <a:rPr lang="en-US" sz="1400" dirty="0">
                <a:solidFill>
                  <a:srgbClr val="5A7242"/>
                </a:solidFill>
                <a:latin typeface="Glacial Indifference"/>
              </a:rPr>
              <a:t> </a:t>
            </a:r>
            <a:r>
              <a:rPr lang="en-US" sz="1400" dirty="0" err="1">
                <a:solidFill>
                  <a:srgbClr val="5A7242"/>
                </a:solidFill>
                <a:latin typeface="Glacial Indifference"/>
              </a:rPr>
              <a:t>n’est</a:t>
            </a:r>
            <a:r>
              <a:rPr lang="en-US" sz="1400" dirty="0">
                <a:solidFill>
                  <a:srgbClr val="5A7242"/>
                </a:solidFill>
                <a:latin typeface="Glacial Indifference"/>
              </a:rPr>
              <a:t> pas </a:t>
            </a:r>
            <a:r>
              <a:rPr lang="en-US" sz="1400" dirty="0" err="1">
                <a:solidFill>
                  <a:srgbClr val="5A7242"/>
                </a:solidFill>
                <a:latin typeface="Glacial Indifference"/>
              </a:rPr>
              <a:t>une</a:t>
            </a:r>
            <a:r>
              <a:rPr lang="en-US" sz="1400" dirty="0">
                <a:solidFill>
                  <a:srgbClr val="5A7242"/>
                </a:solidFill>
                <a:latin typeface="Glacial Indifference"/>
              </a:rPr>
              <a:t> </a:t>
            </a:r>
            <a:r>
              <a:rPr lang="en-US" sz="1400" dirty="0" err="1">
                <a:solidFill>
                  <a:srgbClr val="5A7242"/>
                </a:solidFill>
                <a:latin typeface="Glacial Indifference"/>
              </a:rPr>
              <a:t>décision</a:t>
            </a:r>
            <a:r>
              <a:rPr lang="en-US" sz="1400" dirty="0">
                <a:solidFill>
                  <a:srgbClr val="5A7242"/>
                </a:solidFill>
                <a:latin typeface="Glacial Indifference"/>
              </a:rPr>
              <a:t> à prendre avec </a:t>
            </a:r>
            <a:r>
              <a:rPr lang="en-US" sz="1400" dirty="0" err="1">
                <a:solidFill>
                  <a:srgbClr val="5A7242"/>
                </a:solidFill>
                <a:latin typeface="Glacial Indifference"/>
              </a:rPr>
              <a:t>légèreté</a:t>
            </a:r>
            <a:r>
              <a:rPr lang="en-US" sz="1400" dirty="0">
                <a:solidFill>
                  <a:srgbClr val="5A7242"/>
                </a:solidFill>
                <a:latin typeface="Glacial Indifference"/>
              </a:rPr>
              <a:t> : Rose, belle </a:t>
            </a:r>
            <a:r>
              <a:rPr lang="en-US" sz="1400" dirty="0" err="1">
                <a:solidFill>
                  <a:srgbClr val="5A7242"/>
                </a:solidFill>
                <a:latin typeface="Glacial Indifference"/>
              </a:rPr>
              <a:t>mais</a:t>
            </a:r>
            <a:r>
              <a:rPr lang="en-US" sz="1400" dirty="0">
                <a:solidFill>
                  <a:srgbClr val="5A7242"/>
                </a:solidFill>
                <a:latin typeface="Glacial Indifference"/>
              </a:rPr>
              <a:t> les </a:t>
            </a:r>
            <a:r>
              <a:rPr lang="en-US" sz="1400" dirty="0" err="1">
                <a:solidFill>
                  <a:srgbClr val="5A7242"/>
                </a:solidFill>
                <a:latin typeface="Glacial Indifference"/>
              </a:rPr>
              <a:t>épines</a:t>
            </a:r>
            <a:r>
              <a:rPr lang="en-US" sz="1400" dirty="0">
                <a:solidFill>
                  <a:srgbClr val="5A7242"/>
                </a:solidFill>
                <a:latin typeface="Glacial Indifference"/>
              </a:rPr>
              <a:t> </a:t>
            </a:r>
            <a:r>
              <a:rPr lang="en-US" sz="1400" dirty="0" err="1">
                <a:solidFill>
                  <a:srgbClr val="5A7242"/>
                </a:solidFill>
                <a:latin typeface="Glacial Indifference"/>
              </a:rPr>
              <a:t>sont</a:t>
            </a:r>
            <a:r>
              <a:rPr lang="en-US" sz="1400" dirty="0">
                <a:solidFill>
                  <a:srgbClr val="5A7242"/>
                </a:solidFill>
                <a:latin typeface="Glacial Indifference"/>
              </a:rPr>
              <a:t> </a:t>
            </a:r>
            <a:r>
              <a:rPr lang="en-US" sz="1400" dirty="0" err="1">
                <a:solidFill>
                  <a:srgbClr val="5A7242"/>
                </a:solidFill>
                <a:latin typeface="Glacial Indifference"/>
              </a:rPr>
              <a:t>douloureuses</a:t>
            </a:r>
            <a:r>
              <a:rPr lang="en-US" sz="1400" dirty="0">
                <a:solidFill>
                  <a:srgbClr val="5A7242"/>
                </a:solidFill>
                <a:latin typeface="Glacial Indifference"/>
              </a:rPr>
              <a:t>, il faut </a:t>
            </a:r>
            <a:r>
              <a:rPr lang="en-US" sz="1400" dirty="0" err="1">
                <a:solidFill>
                  <a:srgbClr val="5A7242"/>
                </a:solidFill>
                <a:latin typeface="Glacial Indifference"/>
              </a:rPr>
              <a:t>être</a:t>
            </a:r>
            <a:r>
              <a:rPr lang="en-US" sz="1400" dirty="0">
                <a:solidFill>
                  <a:srgbClr val="5A7242"/>
                </a:solidFill>
                <a:latin typeface="Glacial Indifference"/>
              </a:rPr>
              <a:t> prêt à supporter </a:t>
            </a:r>
            <a:r>
              <a:rPr lang="en-US" sz="1400" dirty="0" err="1">
                <a:solidFill>
                  <a:srgbClr val="5A7242"/>
                </a:solidFill>
                <a:latin typeface="Glacial Indifference"/>
              </a:rPr>
              <a:t>ses</a:t>
            </a:r>
            <a:r>
              <a:rPr lang="en-US" sz="1400" dirty="0">
                <a:solidFill>
                  <a:srgbClr val="5A7242"/>
                </a:solidFill>
                <a:latin typeface="Glacial Indifference"/>
              </a:rPr>
              <a:t> </a:t>
            </a:r>
            <a:r>
              <a:rPr lang="en-US" sz="1400" dirty="0" err="1">
                <a:solidFill>
                  <a:srgbClr val="5A7242"/>
                </a:solidFill>
                <a:latin typeface="Glacial Indifference"/>
              </a:rPr>
              <a:t>piqures</a:t>
            </a:r>
            <a:r>
              <a:rPr lang="en-US" sz="1400" dirty="0">
                <a:solidFill>
                  <a:srgbClr val="5A7242"/>
                </a:solidFill>
                <a:latin typeface="Glacial Indifference"/>
              </a:rPr>
              <a:t>, </a:t>
            </a:r>
            <a:r>
              <a:rPr lang="en-US" sz="1400" dirty="0" err="1">
                <a:solidFill>
                  <a:srgbClr val="5A7242"/>
                </a:solidFill>
                <a:latin typeface="Glacial Indifference"/>
              </a:rPr>
              <a:t>ses</a:t>
            </a:r>
            <a:r>
              <a:rPr lang="en-US" sz="1400" dirty="0">
                <a:solidFill>
                  <a:srgbClr val="5A7242"/>
                </a:solidFill>
                <a:latin typeface="Glacial Indifference"/>
              </a:rPr>
              <a:t> </a:t>
            </a:r>
            <a:r>
              <a:rPr lang="en-US" sz="1400" dirty="0" err="1">
                <a:solidFill>
                  <a:srgbClr val="5A7242"/>
                </a:solidFill>
                <a:latin typeface="Glacial Indifference"/>
              </a:rPr>
              <a:t>douleurs</a:t>
            </a:r>
            <a:r>
              <a:rPr lang="en-US" sz="1400" dirty="0">
                <a:solidFill>
                  <a:srgbClr val="5A7242"/>
                </a:solidFill>
                <a:latin typeface="Glacial Indifference"/>
              </a:rPr>
              <a:t>,...</a:t>
            </a:r>
          </a:p>
        </p:txBody>
      </p:sp>
      <p:sp>
        <p:nvSpPr>
          <p:cNvPr id="7" name="TextBox 7"/>
          <p:cNvSpPr txBox="1"/>
          <p:nvPr/>
        </p:nvSpPr>
        <p:spPr>
          <a:xfrm>
            <a:off x="3278930" y="4605431"/>
            <a:ext cx="2870223" cy="1346522"/>
          </a:xfrm>
          <a:prstGeom prst="rect">
            <a:avLst/>
          </a:prstGeom>
        </p:spPr>
        <p:txBody>
          <a:bodyPr lIns="0" tIns="0" rIns="0" bIns="0" rtlCol="0" anchor="t">
            <a:spAutoFit/>
          </a:bodyPr>
          <a:lstStyle/>
          <a:p>
            <a:pPr marL="0" lvl="1" algn="ctr">
              <a:lnSpc>
                <a:spcPts val="1498"/>
              </a:lnSpc>
              <a:spcBef>
                <a:spcPct val="0"/>
              </a:spcBef>
            </a:pPr>
            <a:endParaRPr sz="1200" dirty="0"/>
          </a:p>
          <a:p>
            <a:pPr marL="0" lvl="1" algn="ctr">
              <a:lnSpc>
                <a:spcPts val="1498"/>
              </a:lnSpc>
              <a:spcBef>
                <a:spcPct val="0"/>
              </a:spcBef>
            </a:pPr>
            <a:endParaRPr sz="1200" dirty="0"/>
          </a:p>
          <a:p>
            <a:pPr marL="0" lvl="1" algn="ctr">
              <a:lnSpc>
                <a:spcPts val="1498"/>
              </a:lnSpc>
              <a:spcBef>
                <a:spcPct val="0"/>
              </a:spcBef>
            </a:pPr>
            <a:r>
              <a:rPr lang="en-US" sz="1400" dirty="0" err="1">
                <a:solidFill>
                  <a:srgbClr val="5A7242"/>
                </a:solidFill>
                <a:latin typeface="Glacial Indifference"/>
              </a:rPr>
              <a:t>C’est</a:t>
            </a:r>
            <a:r>
              <a:rPr lang="en-US" sz="1400" dirty="0">
                <a:solidFill>
                  <a:srgbClr val="5A7242"/>
                </a:solidFill>
                <a:latin typeface="Glacial Indifference"/>
              </a:rPr>
              <a:t> se </a:t>
            </a:r>
            <a:r>
              <a:rPr lang="en-US" sz="1400" dirty="0" err="1">
                <a:solidFill>
                  <a:srgbClr val="5A7242"/>
                </a:solidFill>
                <a:latin typeface="Glacial Indifference"/>
              </a:rPr>
              <a:t>débarrasser</a:t>
            </a:r>
            <a:r>
              <a:rPr lang="en-US" sz="1400" dirty="0">
                <a:solidFill>
                  <a:srgbClr val="5A7242"/>
                </a:solidFill>
                <a:latin typeface="Glacial Indifference"/>
              </a:rPr>
              <a:t> du regard des </a:t>
            </a:r>
            <a:r>
              <a:rPr lang="en-US" sz="1400" dirty="0" err="1">
                <a:solidFill>
                  <a:srgbClr val="5A7242"/>
                </a:solidFill>
                <a:latin typeface="Glacial Indifference"/>
              </a:rPr>
              <a:t>autres</a:t>
            </a:r>
            <a:r>
              <a:rPr lang="en-US" sz="1400" dirty="0">
                <a:solidFill>
                  <a:srgbClr val="5A7242"/>
                </a:solidFill>
                <a:latin typeface="Glacial Indifference"/>
              </a:rPr>
              <a:t> et se </a:t>
            </a:r>
            <a:r>
              <a:rPr lang="en-US" sz="1400" dirty="0" err="1">
                <a:solidFill>
                  <a:srgbClr val="5A7242"/>
                </a:solidFill>
                <a:latin typeface="Glacial Indifference"/>
              </a:rPr>
              <a:t>vêtir</a:t>
            </a:r>
            <a:r>
              <a:rPr lang="en-US" sz="1400" dirty="0">
                <a:solidFill>
                  <a:srgbClr val="5A7242"/>
                </a:solidFill>
                <a:latin typeface="Glacial Indifference"/>
              </a:rPr>
              <a:t> de la carapace </a:t>
            </a:r>
            <a:r>
              <a:rPr lang="en-US" sz="1400" dirty="0" err="1">
                <a:solidFill>
                  <a:srgbClr val="5A7242"/>
                </a:solidFill>
                <a:latin typeface="Glacial Indifference"/>
              </a:rPr>
              <a:t>rigide</a:t>
            </a:r>
            <a:r>
              <a:rPr lang="en-US" sz="1400" dirty="0">
                <a:solidFill>
                  <a:srgbClr val="5A7242"/>
                </a:solidFill>
                <a:latin typeface="Glacial Indifference"/>
              </a:rPr>
              <a:t> pour </a:t>
            </a:r>
            <a:r>
              <a:rPr lang="en-US" sz="1400" dirty="0" err="1">
                <a:solidFill>
                  <a:srgbClr val="5A7242"/>
                </a:solidFill>
                <a:latin typeface="Glacial Indifference"/>
              </a:rPr>
              <a:t>recevoir</a:t>
            </a:r>
            <a:r>
              <a:rPr lang="en-US" sz="1400" dirty="0">
                <a:solidFill>
                  <a:srgbClr val="5A7242"/>
                </a:solidFill>
                <a:latin typeface="Glacial Indifference"/>
              </a:rPr>
              <a:t> les coups au </a:t>
            </a:r>
            <a:r>
              <a:rPr lang="en-US" sz="1400" dirty="0" err="1">
                <a:solidFill>
                  <a:srgbClr val="5A7242"/>
                </a:solidFill>
                <a:latin typeface="Glacial Indifference"/>
              </a:rPr>
              <a:t>quotidien</a:t>
            </a:r>
            <a:r>
              <a:rPr lang="en-US" sz="1400" dirty="0">
                <a:solidFill>
                  <a:srgbClr val="5A7242"/>
                </a:solidFill>
                <a:latin typeface="Glacial Indifference"/>
              </a:rPr>
              <a:t> pour </a:t>
            </a:r>
            <a:r>
              <a:rPr lang="en-US" sz="1400" dirty="0" err="1">
                <a:solidFill>
                  <a:srgbClr val="5A7242"/>
                </a:solidFill>
                <a:latin typeface="Glacial Indifference"/>
              </a:rPr>
              <a:t>relever</a:t>
            </a:r>
            <a:r>
              <a:rPr lang="en-US" sz="1400" dirty="0">
                <a:solidFill>
                  <a:srgbClr val="5A7242"/>
                </a:solidFill>
                <a:latin typeface="Glacial Indifference"/>
              </a:rPr>
              <a:t> les </a:t>
            </a:r>
            <a:r>
              <a:rPr lang="en-US" sz="1400" dirty="0" err="1">
                <a:solidFill>
                  <a:srgbClr val="5A7242"/>
                </a:solidFill>
                <a:latin typeface="Glacial Indifference"/>
              </a:rPr>
              <a:t>défis</a:t>
            </a:r>
            <a:r>
              <a:rPr lang="en-US" sz="1400" dirty="0">
                <a:solidFill>
                  <a:srgbClr val="5A7242"/>
                </a:solidFill>
                <a:latin typeface="Glacial Indifference"/>
              </a:rPr>
              <a:t> </a:t>
            </a:r>
            <a:r>
              <a:rPr lang="en-US" sz="1400" dirty="0" err="1">
                <a:solidFill>
                  <a:srgbClr val="5A7242"/>
                </a:solidFill>
                <a:latin typeface="Glacial Indifference"/>
              </a:rPr>
              <a:t>inattendus</a:t>
            </a:r>
            <a:r>
              <a:rPr lang="en-US" sz="1400" dirty="0">
                <a:solidFill>
                  <a:srgbClr val="5A7242"/>
                </a:solidFill>
                <a:latin typeface="Glacial Indifference"/>
              </a:rPr>
              <a:t> </a:t>
            </a:r>
            <a:r>
              <a:rPr lang="en-US" sz="1400" dirty="0" err="1">
                <a:solidFill>
                  <a:srgbClr val="5A7242"/>
                </a:solidFill>
                <a:latin typeface="Glacial Indifference"/>
              </a:rPr>
              <a:t>chaque</a:t>
            </a:r>
            <a:r>
              <a:rPr lang="en-US" sz="1400" dirty="0">
                <a:solidFill>
                  <a:srgbClr val="5A7242"/>
                </a:solidFill>
                <a:latin typeface="Glacial Indifference"/>
              </a:rPr>
              <a:t> jour ;</a:t>
            </a:r>
          </a:p>
        </p:txBody>
      </p:sp>
      <p:sp>
        <p:nvSpPr>
          <p:cNvPr id="8" name="TextBox 8"/>
          <p:cNvSpPr txBox="1"/>
          <p:nvPr/>
        </p:nvSpPr>
        <p:spPr>
          <a:xfrm>
            <a:off x="6422049" y="4998019"/>
            <a:ext cx="2048810" cy="769441"/>
          </a:xfrm>
          <a:prstGeom prst="rect">
            <a:avLst/>
          </a:prstGeom>
        </p:spPr>
        <p:txBody>
          <a:bodyPr lIns="0" tIns="0" rIns="0" bIns="0" rtlCol="0" anchor="t">
            <a:spAutoFit/>
          </a:bodyPr>
          <a:lstStyle/>
          <a:p>
            <a:pPr marL="0" lvl="1" algn="ctr">
              <a:lnSpc>
                <a:spcPts val="1498"/>
              </a:lnSpc>
              <a:spcBef>
                <a:spcPct val="0"/>
              </a:spcBef>
            </a:pPr>
            <a:r>
              <a:rPr lang="en-US" sz="1400">
                <a:solidFill>
                  <a:srgbClr val="5A7242"/>
                </a:solidFill>
                <a:latin typeface="Glacial Indifference"/>
              </a:rPr>
              <a:t>C’est la satisfaction d’un sourire véritable après de nombreux efforts et privations ;</a:t>
            </a:r>
          </a:p>
        </p:txBody>
      </p:sp>
      <p:sp>
        <p:nvSpPr>
          <p:cNvPr id="9" name="Freeform 9"/>
          <p:cNvSpPr/>
          <p:nvPr/>
        </p:nvSpPr>
        <p:spPr>
          <a:xfrm>
            <a:off x="1694463" y="4413385"/>
            <a:ext cx="456338" cy="436769"/>
          </a:xfrm>
          <a:custGeom>
            <a:avLst/>
            <a:gdLst/>
            <a:ahLst/>
            <a:cxnLst/>
            <a:rect l="l" t="t" r="r" b="b"/>
            <a:pathLst>
              <a:path w="849737" h="849737">
                <a:moveTo>
                  <a:pt x="0" y="0"/>
                </a:moveTo>
                <a:lnTo>
                  <a:pt x="849736" y="0"/>
                </a:lnTo>
                <a:lnTo>
                  <a:pt x="849736"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0" name="TextBox 10"/>
          <p:cNvSpPr txBox="1"/>
          <p:nvPr/>
        </p:nvSpPr>
        <p:spPr>
          <a:xfrm>
            <a:off x="1612760" y="4459478"/>
            <a:ext cx="613967" cy="500137"/>
          </a:xfrm>
          <a:prstGeom prst="rect">
            <a:avLst/>
          </a:prstGeom>
        </p:spPr>
        <p:txBody>
          <a:bodyPr lIns="0" tIns="0" rIns="0" bIns="0" rtlCol="0" anchor="t">
            <a:spAutoFit/>
          </a:bodyPr>
          <a:lstStyle/>
          <a:p>
            <a:pPr algn="ctr">
              <a:lnSpc>
                <a:spcPts val="3920"/>
              </a:lnSpc>
              <a:spcBef>
                <a:spcPct val="0"/>
              </a:spcBef>
            </a:pPr>
            <a:r>
              <a:rPr lang="en-US" sz="2800" dirty="0">
                <a:solidFill>
                  <a:srgbClr val="000000"/>
                </a:solidFill>
                <a:latin typeface="Aileron Heavy"/>
              </a:rPr>
              <a:t>‘’</a:t>
            </a:r>
          </a:p>
        </p:txBody>
      </p:sp>
      <p:sp>
        <p:nvSpPr>
          <p:cNvPr id="13" name="TextBox 13"/>
          <p:cNvSpPr txBox="1"/>
          <p:nvPr/>
        </p:nvSpPr>
        <p:spPr>
          <a:xfrm>
            <a:off x="9024682" y="5000078"/>
            <a:ext cx="1947438" cy="769441"/>
          </a:xfrm>
          <a:prstGeom prst="rect">
            <a:avLst/>
          </a:prstGeom>
        </p:spPr>
        <p:txBody>
          <a:bodyPr wrap="square" lIns="0" tIns="0" rIns="0" bIns="0" rtlCol="0" anchor="t">
            <a:spAutoFit/>
          </a:bodyPr>
          <a:lstStyle/>
          <a:p>
            <a:pPr marL="0" lvl="1" algn="ctr">
              <a:lnSpc>
                <a:spcPts val="1498"/>
              </a:lnSpc>
              <a:spcBef>
                <a:spcPct val="0"/>
              </a:spcBef>
            </a:pPr>
            <a:r>
              <a:rPr lang="en-US" sz="1400" dirty="0">
                <a:solidFill>
                  <a:srgbClr val="5A7242"/>
                </a:solidFill>
                <a:latin typeface="Glacial Indifference"/>
              </a:rPr>
              <a:t>Il faut de la passion, la patience, la </a:t>
            </a:r>
            <a:r>
              <a:rPr lang="en-US" sz="1400" dirty="0" err="1">
                <a:solidFill>
                  <a:srgbClr val="5A7242"/>
                </a:solidFill>
                <a:latin typeface="Glacial Indifference"/>
              </a:rPr>
              <a:t>capacité</a:t>
            </a:r>
            <a:r>
              <a:rPr lang="en-US" sz="1400" dirty="0">
                <a:solidFill>
                  <a:srgbClr val="5A7242"/>
                </a:solidFill>
                <a:latin typeface="Glacial Indifference"/>
              </a:rPr>
              <a:t> de </a:t>
            </a:r>
            <a:r>
              <a:rPr lang="en-US" sz="1400" dirty="0" err="1">
                <a:solidFill>
                  <a:srgbClr val="5A7242"/>
                </a:solidFill>
                <a:latin typeface="Glacial Indifference"/>
              </a:rPr>
              <a:t>tomber</a:t>
            </a:r>
            <a:r>
              <a:rPr lang="en-US" sz="1400" dirty="0">
                <a:solidFill>
                  <a:srgbClr val="5A7242"/>
                </a:solidFill>
                <a:latin typeface="Glacial Indifference"/>
              </a:rPr>
              <a:t>, de </a:t>
            </a:r>
            <a:r>
              <a:rPr lang="en-US" sz="1400" dirty="0" err="1">
                <a:solidFill>
                  <a:srgbClr val="5A7242"/>
                </a:solidFill>
                <a:latin typeface="Glacial Indifference"/>
              </a:rPr>
              <a:t>pleurer</a:t>
            </a:r>
            <a:r>
              <a:rPr lang="en-US" sz="1400" dirty="0">
                <a:solidFill>
                  <a:srgbClr val="5A7242"/>
                </a:solidFill>
                <a:latin typeface="Glacial Indifference"/>
              </a:rPr>
              <a:t> et de se </a:t>
            </a:r>
            <a:r>
              <a:rPr lang="en-US" sz="1400" dirty="0" err="1">
                <a:solidFill>
                  <a:srgbClr val="5A7242"/>
                </a:solidFill>
                <a:latin typeface="Glacial Indifference"/>
              </a:rPr>
              <a:t>relever</a:t>
            </a:r>
            <a:r>
              <a:rPr lang="en-US" sz="1400" dirty="0">
                <a:solidFill>
                  <a:srgbClr val="5A7242"/>
                </a:solidFill>
                <a:latin typeface="Glacial Indifference"/>
              </a:rPr>
              <a:t> ;</a:t>
            </a:r>
          </a:p>
        </p:txBody>
      </p:sp>
      <p:sp>
        <p:nvSpPr>
          <p:cNvPr id="29" name="TextBox 29"/>
          <p:cNvSpPr txBox="1"/>
          <p:nvPr/>
        </p:nvSpPr>
        <p:spPr>
          <a:xfrm>
            <a:off x="666076" y="1208585"/>
            <a:ext cx="7868324" cy="410369"/>
          </a:xfrm>
          <a:prstGeom prst="rect">
            <a:avLst/>
          </a:prstGeom>
        </p:spPr>
        <p:txBody>
          <a:bodyPr wrap="square" lIns="0" tIns="0" rIns="0" bIns="0" rtlCol="0" anchor="t">
            <a:spAutoFit/>
          </a:bodyPr>
          <a:lstStyle/>
          <a:p>
            <a:pPr algn="just">
              <a:lnSpc>
                <a:spcPts val="3175"/>
              </a:lnSpc>
              <a:spcBef>
                <a:spcPct val="0"/>
              </a:spcBef>
            </a:pPr>
            <a:r>
              <a:rPr lang="en-US" sz="2103" dirty="0">
                <a:solidFill>
                  <a:srgbClr val="141414"/>
                </a:solidFill>
                <a:latin typeface="Source Sans Pro Bold"/>
              </a:rPr>
              <a:t>De façon </a:t>
            </a:r>
            <a:r>
              <a:rPr lang="en-US" sz="2103" dirty="0" err="1">
                <a:solidFill>
                  <a:srgbClr val="141414"/>
                </a:solidFill>
                <a:latin typeface="Source Sans Pro Bold"/>
              </a:rPr>
              <a:t>générale</a:t>
            </a:r>
            <a:r>
              <a:rPr lang="en-US" sz="2103" dirty="0">
                <a:solidFill>
                  <a:srgbClr val="141414"/>
                </a:solidFill>
                <a:latin typeface="Source Sans Pro Bold"/>
              </a:rPr>
              <a:t> sur </a:t>
            </a:r>
            <a:r>
              <a:rPr lang="en-US" sz="2103" dirty="0" err="1">
                <a:solidFill>
                  <a:srgbClr val="141414"/>
                </a:solidFill>
                <a:latin typeface="Source Sans Pro Bold"/>
              </a:rPr>
              <a:t>l’initiative</a:t>
            </a:r>
            <a:r>
              <a:rPr lang="en-US" sz="2103" dirty="0">
                <a:solidFill>
                  <a:srgbClr val="141414"/>
                </a:solidFill>
                <a:latin typeface="Source Sans Pro Bold"/>
              </a:rPr>
              <a:t> </a:t>
            </a:r>
            <a:r>
              <a:rPr lang="en-US" sz="2103" dirty="0" err="1">
                <a:solidFill>
                  <a:srgbClr val="141414"/>
                </a:solidFill>
                <a:latin typeface="Source Sans Pro Bold"/>
              </a:rPr>
              <a:t>entrepreneuriale</a:t>
            </a:r>
            <a:endParaRPr lang="en-US" sz="2103" dirty="0">
              <a:solidFill>
                <a:srgbClr val="141414"/>
              </a:solidFill>
              <a:latin typeface="Source Sans Pro Bold"/>
            </a:endParaRPr>
          </a:p>
        </p:txBody>
      </p:sp>
      <p:sp>
        <p:nvSpPr>
          <p:cNvPr id="30" name="Freeform 12">
            <a:extLst>
              <a:ext uri="{FF2B5EF4-FFF2-40B4-BE49-F238E27FC236}">
                <a16:creationId xmlns:a16="http://schemas.microsoft.com/office/drawing/2014/main" id="{FA8E047F-084D-18C8-4E53-8C4907F88A25}"/>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4"/>
            <a:stretch>
              <a:fillRect t="-1141373" b="-233142"/>
            </a:stretch>
          </a:blipFill>
        </p:spPr>
      </p:sp>
      <p:sp>
        <p:nvSpPr>
          <p:cNvPr id="31" name="Freeform 2">
            <a:extLst>
              <a:ext uri="{FF2B5EF4-FFF2-40B4-BE49-F238E27FC236}">
                <a16:creationId xmlns:a16="http://schemas.microsoft.com/office/drawing/2014/main" id="{B07B7294-18F4-0121-D5E1-CC2C3FFB86B0}"/>
              </a:ext>
            </a:extLst>
          </p:cNvPr>
          <p:cNvSpPr/>
          <p:nvPr/>
        </p:nvSpPr>
        <p:spPr>
          <a:xfrm>
            <a:off x="1" y="-19827"/>
            <a:ext cx="12192000" cy="161169"/>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4"/>
            <a:stretch>
              <a:fillRect t="-308387" b="-1000058"/>
            </a:stretch>
          </a:blipFill>
        </p:spPr>
      </p:sp>
      <p:pic>
        <p:nvPicPr>
          <p:cNvPr id="3" name="Image 2">
            <a:extLst>
              <a:ext uri="{FF2B5EF4-FFF2-40B4-BE49-F238E27FC236}">
                <a16:creationId xmlns:a16="http://schemas.microsoft.com/office/drawing/2014/main" id="{05E5F933-F7FB-DD9D-5FB4-FCEAE272F50B}"/>
              </a:ext>
            </a:extLst>
          </p:cNvPr>
          <p:cNvPicPr>
            <a:picLocks noChangeAspect="1"/>
          </p:cNvPicPr>
          <p:nvPr/>
        </p:nvPicPr>
        <p:blipFill rotWithShape="1">
          <a:blip r:embed="rId5"/>
          <a:srcRect l="56386" t="27332" r="21889" b="18154"/>
          <a:stretch/>
        </p:blipFill>
        <p:spPr>
          <a:xfrm>
            <a:off x="1168400" y="2030842"/>
            <a:ext cx="1625600" cy="2069693"/>
          </a:xfrm>
          <a:prstGeom prst="rect">
            <a:avLst/>
          </a:prstGeom>
        </p:spPr>
      </p:pic>
      <p:pic>
        <p:nvPicPr>
          <p:cNvPr id="33" name="Image 32">
            <a:extLst>
              <a:ext uri="{FF2B5EF4-FFF2-40B4-BE49-F238E27FC236}">
                <a16:creationId xmlns:a16="http://schemas.microsoft.com/office/drawing/2014/main" id="{D38BD7AB-1F8C-E4CB-8B83-BE19C28A79D2}"/>
              </a:ext>
            </a:extLst>
          </p:cNvPr>
          <p:cNvPicPr>
            <a:picLocks noChangeAspect="1"/>
          </p:cNvPicPr>
          <p:nvPr/>
        </p:nvPicPr>
        <p:blipFill rotWithShape="1">
          <a:blip r:embed="rId6"/>
          <a:srcRect l="46830" t="25342" r="14504" b="20859"/>
          <a:stretch/>
        </p:blipFill>
        <p:spPr>
          <a:xfrm>
            <a:off x="3587342" y="2336319"/>
            <a:ext cx="2253397" cy="1762771"/>
          </a:xfrm>
          <a:prstGeom prst="rect">
            <a:avLst/>
          </a:prstGeom>
        </p:spPr>
      </p:pic>
      <p:pic>
        <p:nvPicPr>
          <p:cNvPr id="34" name="Image 33">
            <a:extLst>
              <a:ext uri="{FF2B5EF4-FFF2-40B4-BE49-F238E27FC236}">
                <a16:creationId xmlns:a16="http://schemas.microsoft.com/office/drawing/2014/main" id="{C3772B88-5AC3-5BA8-8679-6F3D7FD234F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366" t="20708" r="30473" b="33152"/>
          <a:stretch/>
        </p:blipFill>
        <p:spPr>
          <a:xfrm>
            <a:off x="6422049" y="2330158"/>
            <a:ext cx="1859227" cy="1810963"/>
          </a:xfrm>
          <a:prstGeom prst="rect">
            <a:avLst/>
          </a:prstGeom>
        </p:spPr>
      </p:pic>
      <p:pic>
        <p:nvPicPr>
          <p:cNvPr id="36" name="Image 35">
            <a:extLst>
              <a:ext uri="{FF2B5EF4-FFF2-40B4-BE49-F238E27FC236}">
                <a16:creationId xmlns:a16="http://schemas.microsoft.com/office/drawing/2014/main" id="{3E72FEF7-8D91-40C3-7776-4445D771B012}"/>
              </a:ext>
            </a:extLst>
          </p:cNvPr>
          <p:cNvPicPr>
            <a:picLocks noChangeAspect="1"/>
          </p:cNvPicPr>
          <p:nvPr/>
        </p:nvPicPr>
        <p:blipFill rotWithShape="1">
          <a:blip r:embed="rId8"/>
          <a:srcRect l="56880" t="50000" r="19501" b="18154"/>
          <a:stretch/>
        </p:blipFill>
        <p:spPr>
          <a:xfrm>
            <a:off x="8737600" y="2330158"/>
            <a:ext cx="2388993" cy="1810963"/>
          </a:xfrm>
          <a:prstGeom prst="rect">
            <a:avLst/>
          </a:prstGeom>
        </p:spPr>
      </p:pic>
      <p:sp>
        <p:nvSpPr>
          <p:cNvPr id="37" name="Freeform 25">
            <a:extLst>
              <a:ext uri="{FF2B5EF4-FFF2-40B4-BE49-F238E27FC236}">
                <a16:creationId xmlns:a16="http://schemas.microsoft.com/office/drawing/2014/main" id="{14952AAC-2E1C-0BA9-B6E1-D500923AC743}"/>
              </a:ext>
            </a:extLst>
          </p:cNvPr>
          <p:cNvSpPr/>
          <p:nvPr/>
        </p:nvSpPr>
        <p:spPr>
          <a:xfrm>
            <a:off x="4491036" y="4332409"/>
            <a:ext cx="446007" cy="429691"/>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8" name="TextBox 12"/>
          <p:cNvSpPr txBox="1"/>
          <p:nvPr/>
        </p:nvSpPr>
        <p:spPr>
          <a:xfrm>
            <a:off x="4407056" y="4387759"/>
            <a:ext cx="613967" cy="500137"/>
          </a:xfrm>
          <a:prstGeom prst="rect">
            <a:avLst/>
          </a:prstGeom>
        </p:spPr>
        <p:txBody>
          <a:bodyPr lIns="0" tIns="0" rIns="0" bIns="0" rtlCol="0" anchor="t">
            <a:spAutoFit/>
          </a:bodyPr>
          <a:lstStyle/>
          <a:p>
            <a:pPr algn="ctr">
              <a:lnSpc>
                <a:spcPts val="3920"/>
              </a:lnSpc>
              <a:spcBef>
                <a:spcPct val="0"/>
              </a:spcBef>
            </a:pPr>
            <a:r>
              <a:rPr lang="en-US" sz="2800" dirty="0">
                <a:solidFill>
                  <a:srgbClr val="000000"/>
                </a:solidFill>
                <a:latin typeface="Aileron Heavy"/>
              </a:rPr>
              <a:t>‘’</a:t>
            </a:r>
          </a:p>
        </p:txBody>
      </p:sp>
      <p:sp>
        <p:nvSpPr>
          <p:cNvPr id="40" name="Freeform 27">
            <a:extLst>
              <a:ext uri="{FF2B5EF4-FFF2-40B4-BE49-F238E27FC236}">
                <a16:creationId xmlns:a16="http://schemas.microsoft.com/office/drawing/2014/main" id="{922C07DF-7C00-4F88-E646-14893F0B2EBC}"/>
              </a:ext>
            </a:extLst>
          </p:cNvPr>
          <p:cNvSpPr/>
          <p:nvPr/>
        </p:nvSpPr>
        <p:spPr>
          <a:xfrm>
            <a:off x="7201352" y="4370260"/>
            <a:ext cx="458185" cy="429813"/>
          </a:xfrm>
          <a:custGeom>
            <a:avLst/>
            <a:gdLst/>
            <a:ahLst/>
            <a:cxnLst/>
            <a:rect l="l" t="t" r="r" b="b"/>
            <a:pathLst>
              <a:path w="849737" h="849737">
                <a:moveTo>
                  <a:pt x="0" y="0"/>
                </a:moveTo>
                <a:lnTo>
                  <a:pt x="849736" y="0"/>
                </a:lnTo>
                <a:lnTo>
                  <a:pt x="849736"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1" name="TextBox 12">
            <a:extLst>
              <a:ext uri="{FF2B5EF4-FFF2-40B4-BE49-F238E27FC236}">
                <a16:creationId xmlns:a16="http://schemas.microsoft.com/office/drawing/2014/main" id="{DF71E46A-6354-0A4E-540D-AD46A3A528AB}"/>
              </a:ext>
            </a:extLst>
          </p:cNvPr>
          <p:cNvSpPr txBox="1"/>
          <p:nvPr/>
        </p:nvSpPr>
        <p:spPr>
          <a:xfrm>
            <a:off x="7123460" y="4425810"/>
            <a:ext cx="613967" cy="500137"/>
          </a:xfrm>
          <a:prstGeom prst="rect">
            <a:avLst/>
          </a:prstGeom>
        </p:spPr>
        <p:txBody>
          <a:bodyPr lIns="0" tIns="0" rIns="0" bIns="0" rtlCol="0" anchor="t">
            <a:spAutoFit/>
          </a:bodyPr>
          <a:lstStyle/>
          <a:p>
            <a:pPr algn="ctr">
              <a:lnSpc>
                <a:spcPts val="3920"/>
              </a:lnSpc>
              <a:spcBef>
                <a:spcPct val="0"/>
              </a:spcBef>
            </a:pPr>
            <a:r>
              <a:rPr lang="en-US" sz="2800" dirty="0">
                <a:solidFill>
                  <a:srgbClr val="000000"/>
                </a:solidFill>
                <a:latin typeface="Aileron Heavy"/>
              </a:rPr>
              <a:t>‘’</a:t>
            </a:r>
          </a:p>
        </p:txBody>
      </p:sp>
      <p:sp>
        <p:nvSpPr>
          <p:cNvPr id="43" name="Freeform 27">
            <a:extLst>
              <a:ext uri="{FF2B5EF4-FFF2-40B4-BE49-F238E27FC236}">
                <a16:creationId xmlns:a16="http://schemas.microsoft.com/office/drawing/2014/main" id="{6CC7A69E-B6F5-D19A-A1F3-957DA76BB380}"/>
              </a:ext>
            </a:extLst>
          </p:cNvPr>
          <p:cNvSpPr/>
          <p:nvPr/>
        </p:nvSpPr>
        <p:spPr>
          <a:xfrm>
            <a:off x="9769308" y="4377460"/>
            <a:ext cx="458185" cy="429813"/>
          </a:xfrm>
          <a:custGeom>
            <a:avLst/>
            <a:gdLst/>
            <a:ahLst/>
            <a:cxnLst/>
            <a:rect l="l" t="t" r="r" b="b"/>
            <a:pathLst>
              <a:path w="849737" h="849737">
                <a:moveTo>
                  <a:pt x="0" y="0"/>
                </a:moveTo>
                <a:lnTo>
                  <a:pt x="849736" y="0"/>
                </a:lnTo>
                <a:lnTo>
                  <a:pt x="849736"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4" name="TextBox 28"/>
          <p:cNvSpPr txBox="1"/>
          <p:nvPr/>
        </p:nvSpPr>
        <p:spPr>
          <a:xfrm>
            <a:off x="9702364" y="4427422"/>
            <a:ext cx="613967" cy="500137"/>
          </a:xfrm>
          <a:prstGeom prst="rect">
            <a:avLst/>
          </a:prstGeom>
        </p:spPr>
        <p:txBody>
          <a:bodyPr lIns="0" tIns="0" rIns="0" bIns="0" rtlCol="0" anchor="t">
            <a:spAutoFit/>
          </a:bodyPr>
          <a:lstStyle/>
          <a:p>
            <a:pPr algn="ctr">
              <a:lnSpc>
                <a:spcPts val="3920"/>
              </a:lnSpc>
              <a:spcBef>
                <a:spcPct val="0"/>
              </a:spcBef>
            </a:pPr>
            <a:r>
              <a:rPr lang="en-US" sz="2800" dirty="0">
                <a:solidFill>
                  <a:srgbClr val="000000"/>
                </a:solidFill>
                <a:latin typeface="Aileron Heavy"/>
              </a:rPr>
              <a:t>‘’</a:t>
            </a:r>
          </a:p>
        </p:txBody>
      </p:sp>
      <p:pic>
        <p:nvPicPr>
          <p:cNvPr id="22" name="Image 21"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8266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8122920"/>
          </a:xfrm>
          <a:custGeom>
            <a:avLst/>
            <a:gdLst/>
            <a:ahLst/>
            <a:cxnLst/>
            <a:rect l="l" t="t" r="r" b="b"/>
            <a:pathLst>
              <a:path w="18288000" h="12184380">
                <a:moveTo>
                  <a:pt x="0" y="0"/>
                </a:moveTo>
                <a:lnTo>
                  <a:pt x="18288000" y="0"/>
                </a:lnTo>
                <a:lnTo>
                  <a:pt x="18288000" y="12184380"/>
                </a:lnTo>
                <a:lnTo>
                  <a:pt x="0" y="12184380"/>
                </a:lnTo>
                <a:lnTo>
                  <a:pt x="0" y="0"/>
                </a:lnTo>
                <a:close/>
              </a:path>
            </a:pathLst>
          </a:custGeom>
          <a:blipFill>
            <a:blip r:embed="rId2"/>
            <a:stretch>
              <a:fillRect/>
            </a:stretch>
          </a:blipFill>
        </p:spPr>
      </p:sp>
      <p:sp>
        <p:nvSpPr>
          <p:cNvPr id="3" name="Freeform 3"/>
          <p:cNvSpPr/>
          <p:nvPr/>
        </p:nvSpPr>
        <p:spPr>
          <a:xfrm>
            <a:off x="0" y="6354539"/>
            <a:ext cx="12192000" cy="63503"/>
          </a:xfrm>
          <a:custGeom>
            <a:avLst/>
            <a:gdLst/>
            <a:ahLst/>
            <a:cxnLst/>
            <a:rect l="l" t="t" r="r" b="b"/>
            <a:pathLst>
              <a:path w="19050833" h="95254">
                <a:moveTo>
                  <a:pt x="0" y="0"/>
                </a:moveTo>
                <a:lnTo>
                  <a:pt x="19050833" y="0"/>
                </a:lnTo>
                <a:lnTo>
                  <a:pt x="19050833" y="95255"/>
                </a:lnTo>
                <a:lnTo>
                  <a:pt x="0" y="9525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 y="6528541"/>
            <a:ext cx="12192000" cy="63503"/>
          </a:xfrm>
          <a:custGeom>
            <a:avLst/>
            <a:gdLst/>
            <a:ahLst/>
            <a:cxnLst/>
            <a:rect l="l" t="t" r="r" b="b"/>
            <a:pathLst>
              <a:path w="19050833" h="95254">
                <a:moveTo>
                  <a:pt x="0" y="0"/>
                </a:moveTo>
                <a:lnTo>
                  <a:pt x="19050832" y="0"/>
                </a:lnTo>
                <a:lnTo>
                  <a:pt x="19050832" y="95254"/>
                </a:lnTo>
                <a:lnTo>
                  <a:pt x="0" y="9525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5" name="Group 5"/>
          <p:cNvGrpSpPr/>
          <p:nvPr/>
        </p:nvGrpSpPr>
        <p:grpSpPr>
          <a:xfrm>
            <a:off x="856801" y="685800"/>
            <a:ext cx="10413288" cy="5113933"/>
            <a:chOff x="0" y="0"/>
            <a:chExt cx="4113891" cy="2020319"/>
          </a:xfrm>
        </p:grpSpPr>
        <p:sp>
          <p:nvSpPr>
            <p:cNvPr id="6" name="Freeform 6"/>
            <p:cNvSpPr/>
            <p:nvPr/>
          </p:nvSpPr>
          <p:spPr>
            <a:xfrm>
              <a:off x="0" y="0"/>
              <a:ext cx="4113892" cy="2020319"/>
            </a:xfrm>
            <a:custGeom>
              <a:avLst/>
              <a:gdLst/>
              <a:ahLst/>
              <a:cxnLst/>
              <a:rect l="l" t="t" r="r" b="b"/>
              <a:pathLst>
                <a:path w="4113892" h="2020319">
                  <a:moveTo>
                    <a:pt x="0" y="0"/>
                  </a:moveTo>
                  <a:lnTo>
                    <a:pt x="4113892" y="0"/>
                  </a:lnTo>
                  <a:lnTo>
                    <a:pt x="4113892" y="2020319"/>
                  </a:lnTo>
                  <a:lnTo>
                    <a:pt x="0" y="2020319"/>
                  </a:lnTo>
                  <a:close/>
                </a:path>
              </a:pathLst>
            </a:custGeom>
            <a:solidFill>
              <a:srgbClr val="163D06">
                <a:alpha val="40000"/>
              </a:srgbClr>
            </a:solidFill>
          </p:spPr>
        </p:sp>
        <p:sp>
          <p:nvSpPr>
            <p:cNvPr id="7" name="TextBox 7"/>
            <p:cNvSpPr txBox="1"/>
            <p:nvPr/>
          </p:nvSpPr>
          <p:spPr>
            <a:xfrm>
              <a:off x="0" y="-38100"/>
              <a:ext cx="4113891" cy="2058419"/>
            </a:xfrm>
            <a:prstGeom prst="rect">
              <a:avLst/>
            </a:prstGeom>
          </p:spPr>
          <p:txBody>
            <a:bodyPr lIns="33867" tIns="33867" rIns="33867" bIns="33867" rtlCol="0" anchor="ctr"/>
            <a:lstStyle/>
            <a:p>
              <a:pPr algn="ctr">
                <a:lnSpc>
                  <a:spcPts val="1867"/>
                </a:lnSpc>
              </a:pPr>
              <a:endParaRPr sz="1200"/>
            </a:p>
          </p:txBody>
        </p:sp>
      </p:grpSp>
      <p:grpSp>
        <p:nvGrpSpPr>
          <p:cNvPr id="8" name="Group 8"/>
          <p:cNvGrpSpPr/>
          <p:nvPr/>
        </p:nvGrpSpPr>
        <p:grpSpPr>
          <a:xfrm>
            <a:off x="856801" y="685800"/>
            <a:ext cx="10413288" cy="5113933"/>
            <a:chOff x="0" y="0"/>
            <a:chExt cx="4113891" cy="2020319"/>
          </a:xfrm>
        </p:grpSpPr>
        <p:sp>
          <p:nvSpPr>
            <p:cNvPr id="9" name="Freeform 9"/>
            <p:cNvSpPr/>
            <p:nvPr/>
          </p:nvSpPr>
          <p:spPr>
            <a:xfrm>
              <a:off x="0" y="0"/>
              <a:ext cx="4113892" cy="2020319"/>
            </a:xfrm>
            <a:custGeom>
              <a:avLst/>
              <a:gdLst/>
              <a:ahLst/>
              <a:cxnLst/>
              <a:rect l="l" t="t" r="r" b="b"/>
              <a:pathLst>
                <a:path w="4113892" h="2020319">
                  <a:moveTo>
                    <a:pt x="0" y="0"/>
                  </a:moveTo>
                  <a:lnTo>
                    <a:pt x="4113892" y="0"/>
                  </a:lnTo>
                  <a:lnTo>
                    <a:pt x="4113892" y="2020319"/>
                  </a:lnTo>
                  <a:lnTo>
                    <a:pt x="0" y="2020319"/>
                  </a:lnTo>
                  <a:close/>
                </a:path>
              </a:pathLst>
            </a:custGeom>
            <a:solidFill>
              <a:srgbClr val="163D06">
                <a:alpha val="40000"/>
              </a:srgbClr>
            </a:solidFill>
          </p:spPr>
        </p:sp>
        <p:sp>
          <p:nvSpPr>
            <p:cNvPr id="10" name="TextBox 10"/>
            <p:cNvSpPr txBox="1"/>
            <p:nvPr/>
          </p:nvSpPr>
          <p:spPr>
            <a:xfrm>
              <a:off x="0" y="-38100"/>
              <a:ext cx="4113891" cy="2058419"/>
            </a:xfrm>
            <a:prstGeom prst="rect">
              <a:avLst/>
            </a:prstGeom>
          </p:spPr>
          <p:txBody>
            <a:bodyPr lIns="33867" tIns="33867" rIns="33867" bIns="33867" rtlCol="0" anchor="ctr"/>
            <a:lstStyle/>
            <a:p>
              <a:pPr algn="ctr">
                <a:lnSpc>
                  <a:spcPts val="1867"/>
                </a:lnSpc>
              </a:pPr>
              <a:endParaRPr sz="1200"/>
            </a:p>
          </p:txBody>
        </p:sp>
      </p:grpSp>
      <p:sp>
        <p:nvSpPr>
          <p:cNvPr id="11" name="Freeform 11"/>
          <p:cNvSpPr/>
          <p:nvPr/>
        </p:nvSpPr>
        <p:spPr>
          <a:xfrm>
            <a:off x="4135084" y="944389"/>
            <a:ext cx="3656762" cy="3647620"/>
          </a:xfrm>
          <a:custGeom>
            <a:avLst/>
            <a:gdLst/>
            <a:ahLst/>
            <a:cxnLst/>
            <a:rect l="l" t="t" r="r" b="b"/>
            <a:pathLst>
              <a:path w="5485143" h="5471430">
                <a:moveTo>
                  <a:pt x="0" y="0"/>
                </a:moveTo>
                <a:lnTo>
                  <a:pt x="5485143" y="0"/>
                </a:lnTo>
                <a:lnTo>
                  <a:pt x="5485143" y="5471430"/>
                </a:lnTo>
                <a:lnTo>
                  <a:pt x="0" y="547143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TextBox 12"/>
          <p:cNvSpPr txBox="1"/>
          <p:nvPr/>
        </p:nvSpPr>
        <p:spPr>
          <a:xfrm>
            <a:off x="916952" y="4619889"/>
            <a:ext cx="10182911" cy="795089"/>
          </a:xfrm>
          <a:prstGeom prst="rect">
            <a:avLst/>
          </a:prstGeom>
        </p:spPr>
        <p:txBody>
          <a:bodyPr lIns="0" tIns="0" rIns="0" bIns="0" rtlCol="0" anchor="t">
            <a:spAutoFit/>
          </a:bodyPr>
          <a:lstStyle/>
          <a:p>
            <a:pPr algn="ctr">
              <a:lnSpc>
                <a:spcPts val="6222"/>
              </a:lnSpc>
            </a:pPr>
            <a:r>
              <a:rPr lang="en-US" sz="4444" spc="737" dirty="0">
                <a:solidFill>
                  <a:srgbClr val="FFFFFF"/>
                </a:solidFill>
                <a:latin typeface="Nunito Sans Heavy"/>
              </a:rPr>
              <a:t>LES FERMES DE L’ESTERIAS</a:t>
            </a:r>
          </a:p>
        </p:txBody>
      </p:sp>
      <p:grpSp>
        <p:nvGrpSpPr>
          <p:cNvPr id="13" name="Group 13"/>
          <p:cNvGrpSpPr/>
          <p:nvPr/>
        </p:nvGrpSpPr>
        <p:grpSpPr>
          <a:xfrm>
            <a:off x="4276519" y="1081254"/>
            <a:ext cx="3373891" cy="3373891"/>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38541" t="-2072" r="-48697" b="-7708"/>
              </a:stretch>
            </a:blipFill>
          </p:spPr>
        </p:sp>
      </p:grpSp>
      <p:sp>
        <p:nvSpPr>
          <p:cNvPr id="16" name="ZoneTexte 15">
            <a:extLst>
              <a:ext uri="{FF2B5EF4-FFF2-40B4-BE49-F238E27FC236}">
                <a16:creationId xmlns:a16="http://schemas.microsoft.com/office/drawing/2014/main" id="{512CD499-6F12-4822-808A-2E4229183788}"/>
              </a:ext>
            </a:extLst>
          </p:cNvPr>
          <p:cNvSpPr txBox="1"/>
          <p:nvPr/>
        </p:nvSpPr>
        <p:spPr>
          <a:xfrm>
            <a:off x="5029200" y="5201033"/>
            <a:ext cx="6047336" cy="379656"/>
          </a:xfrm>
          <a:prstGeom prst="rect">
            <a:avLst/>
          </a:prstGeom>
          <a:noFill/>
        </p:spPr>
        <p:txBody>
          <a:bodyPr wrap="square" rtlCol="0">
            <a:spAutoFit/>
          </a:bodyPr>
          <a:lstStyle/>
          <a:p>
            <a:r>
              <a:rPr lang="fr-FR" sz="1867" b="1" dirty="0">
                <a:solidFill>
                  <a:schemeClr val="bg1"/>
                </a:solidFill>
              </a:rPr>
              <a:t>Présenté par Dre AUBIERGE MOUSSAVOU Epse IGOUWE A.</a:t>
            </a:r>
          </a:p>
        </p:txBody>
      </p:sp>
      <p:sp>
        <p:nvSpPr>
          <p:cNvPr id="17" name="ZoneTexte 16">
            <a:extLst>
              <a:ext uri="{FF2B5EF4-FFF2-40B4-BE49-F238E27FC236}">
                <a16:creationId xmlns:a16="http://schemas.microsoft.com/office/drawing/2014/main" id="{55FD4702-6376-4E68-91B2-B9AEED139A37}"/>
              </a:ext>
            </a:extLst>
          </p:cNvPr>
          <p:cNvSpPr txBox="1"/>
          <p:nvPr/>
        </p:nvSpPr>
        <p:spPr>
          <a:xfrm>
            <a:off x="5447431" y="5485938"/>
            <a:ext cx="5559261" cy="379656"/>
          </a:xfrm>
          <a:prstGeom prst="rect">
            <a:avLst/>
          </a:prstGeom>
          <a:noFill/>
        </p:spPr>
        <p:txBody>
          <a:bodyPr wrap="square" rtlCol="0">
            <a:spAutoFit/>
          </a:bodyPr>
          <a:lstStyle/>
          <a:p>
            <a:pPr algn="r"/>
            <a:r>
              <a:rPr lang="fr-FR" sz="1867" b="1" dirty="0">
                <a:solidFill>
                  <a:schemeClr val="bg1"/>
                </a:solidFill>
              </a:rPr>
              <a:t>Tel : 077680000</a:t>
            </a:r>
          </a:p>
        </p:txBody>
      </p:sp>
      <p:pic>
        <p:nvPicPr>
          <p:cNvPr id="18" name="Image 17" descr="C:\Users\LENOVO\Desktop\Supports Forum\PROGRAMME MAV-02.png"/>
          <p:cNvPicPr/>
          <p:nvPr/>
        </p:nvPicPr>
        <p:blipFill rotWithShape="1">
          <a:blip r:embed="rId10"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109993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15564" y="703331"/>
            <a:ext cx="4235721" cy="294953"/>
          </a:xfrm>
          <a:prstGeom prst="rect">
            <a:avLst/>
          </a:prstGeom>
        </p:spPr>
        <p:txBody>
          <a:bodyPr lIns="0" tIns="0" rIns="0" bIns="0" rtlCol="0" anchor="t">
            <a:spAutoFit/>
          </a:bodyPr>
          <a:lstStyle/>
          <a:p>
            <a:pPr>
              <a:lnSpc>
                <a:spcPts val="2279"/>
              </a:lnSpc>
            </a:pPr>
            <a:r>
              <a:rPr lang="en-US" sz="2400">
                <a:solidFill>
                  <a:srgbClr val="487307"/>
                </a:solidFill>
                <a:latin typeface="Nunito Sans Bold"/>
              </a:rPr>
              <a:t>IV. Les leçons à tirer</a:t>
            </a:r>
          </a:p>
        </p:txBody>
      </p:sp>
      <p:sp>
        <p:nvSpPr>
          <p:cNvPr id="5" name="TextBox 5"/>
          <p:cNvSpPr txBox="1"/>
          <p:nvPr/>
        </p:nvSpPr>
        <p:spPr>
          <a:xfrm>
            <a:off x="8795328" y="4461384"/>
            <a:ext cx="2298089" cy="577081"/>
          </a:xfrm>
          <a:prstGeom prst="rect">
            <a:avLst/>
          </a:prstGeom>
        </p:spPr>
        <p:txBody>
          <a:bodyPr lIns="0" tIns="0" rIns="0" bIns="0" rtlCol="0" anchor="t">
            <a:spAutoFit/>
          </a:bodyPr>
          <a:lstStyle/>
          <a:p>
            <a:pPr algn="ctr">
              <a:lnSpc>
                <a:spcPts val="1498"/>
              </a:lnSpc>
              <a:spcBef>
                <a:spcPct val="0"/>
              </a:spcBef>
            </a:pPr>
            <a:r>
              <a:rPr lang="en-US" sz="1400" dirty="0">
                <a:solidFill>
                  <a:srgbClr val="5A7242"/>
                </a:solidFill>
                <a:latin typeface="Glacial Indifference"/>
              </a:rPr>
              <a:t>SE FORMER</a:t>
            </a:r>
          </a:p>
          <a:p>
            <a:pPr marL="0" lvl="1" algn="ctr">
              <a:lnSpc>
                <a:spcPts val="1498"/>
              </a:lnSpc>
              <a:spcBef>
                <a:spcPct val="0"/>
              </a:spcBef>
            </a:pPr>
            <a:r>
              <a:rPr lang="en-US" sz="1400" dirty="0">
                <a:solidFill>
                  <a:srgbClr val="5A7242"/>
                </a:solidFill>
                <a:latin typeface="Glacial Indifference"/>
              </a:rPr>
              <a:t> ( </a:t>
            </a:r>
            <a:r>
              <a:rPr lang="en-US" sz="1400" dirty="0" err="1">
                <a:solidFill>
                  <a:srgbClr val="5A7242"/>
                </a:solidFill>
                <a:latin typeface="Glacial Indifference"/>
              </a:rPr>
              <a:t>en</a:t>
            </a:r>
            <a:r>
              <a:rPr lang="en-US" sz="1400" dirty="0">
                <a:solidFill>
                  <a:srgbClr val="5A7242"/>
                </a:solidFill>
                <a:latin typeface="Glacial Indifference"/>
              </a:rPr>
              <a:t> </a:t>
            </a:r>
            <a:r>
              <a:rPr lang="en-US" sz="1400" dirty="0" err="1">
                <a:solidFill>
                  <a:srgbClr val="5A7242"/>
                </a:solidFill>
                <a:latin typeface="Glacial Indifference"/>
              </a:rPr>
              <a:t>ligne</a:t>
            </a:r>
            <a:r>
              <a:rPr lang="en-US" sz="1400" dirty="0">
                <a:solidFill>
                  <a:srgbClr val="5A7242"/>
                </a:solidFill>
                <a:latin typeface="Glacial Indifference"/>
              </a:rPr>
              <a:t>, </a:t>
            </a:r>
            <a:r>
              <a:rPr lang="en-US" sz="1400" dirty="0" err="1">
                <a:solidFill>
                  <a:srgbClr val="5A7242"/>
                </a:solidFill>
                <a:latin typeface="Glacial Indifference"/>
              </a:rPr>
              <a:t>en</a:t>
            </a:r>
            <a:r>
              <a:rPr lang="en-US" sz="1400" dirty="0">
                <a:solidFill>
                  <a:srgbClr val="5A7242"/>
                </a:solidFill>
                <a:latin typeface="Glacial Indifference"/>
              </a:rPr>
              <a:t> </a:t>
            </a:r>
            <a:r>
              <a:rPr lang="en-US" sz="1400" dirty="0" err="1">
                <a:solidFill>
                  <a:srgbClr val="5A7242"/>
                </a:solidFill>
                <a:latin typeface="Glacial Indifference"/>
              </a:rPr>
              <a:t>présentiel</a:t>
            </a:r>
            <a:r>
              <a:rPr lang="en-US" sz="1400" dirty="0">
                <a:solidFill>
                  <a:srgbClr val="5A7242"/>
                </a:solidFill>
                <a:latin typeface="Glacial Indifference"/>
              </a:rPr>
              <a:t>, </a:t>
            </a:r>
            <a:r>
              <a:rPr lang="en-US" sz="1400" dirty="0" err="1">
                <a:solidFill>
                  <a:srgbClr val="5A7242"/>
                </a:solidFill>
                <a:latin typeface="Glacial Indifference"/>
              </a:rPr>
              <a:t>lors</a:t>
            </a:r>
            <a:r>
              <a:rPr lang="en-US" sz="1400" dirty="0">
                <a:solidFill>
                  <a:srgbClr val="5A7242"/>
                </a:solidFill>
                <a:latin typeface="Glacial Indifference"/>
              </a:rPr>
              <a:t> des </a:t>
            </a:r>
            <a:r>
              <a:rPr lang="en-US" sz="1400" dirty="0" err="1">
                <a:solidFill>
                  <a:srgbClr val="5A7242"/>
                </a:solidFill>
                <a:latin typeface="Glacial Indifference"/>
              </a:rPr>
              <a:t>conférence</a:t>
            </a:r>
            <a:r>
              <a:rPr lang="en-US" sz="1400" dirty="0">
                <a:solidFill>
                  <a:srgbClr val="5A7242"/>
                </a:solidFill>
                <a:latin typeface="Glacial Indifference"/>
              </a:rPr>
              <a:t> et ateliers,...)</a:t>
            </a:r>
          </a:p>
        </p:txBody>
      </p:sp>
      <p:sp>
        <p:nvSpPr>
          <p:cNvPr id="14" name="TextBox 14"/>
          <p:cNvSpPr txBox="1"/>
          <p:nvPr/>
        </p:nvSpPr>
        <p:spPr>
          <a:xfrm>
            <a:off x="6098111" y="4522588"/>
            <a:ext cx="2480348" cy="1346522"/>
          </a:xfrm>
          <a:prstGeom prst="rect">
            <a:avLst/>
          </a:prstGeom>
        </p:spPr>
        <p:txBody>
          <a:bodyPr lIns="0" tIns="0" rIns="0" bIns="0" rtlCol="0" anchor="t">
            <a:spAutoFit/>
          </a:bodyPr>
          <a:lstStyle/>
          <a:p>
            <a:pPr marL="0" lvl="1" algn="ctr">
              <a:lnSpc>
                <a:spcPts val="1498"/>
              </a:lnSpc>
              <a:spcBef>
                <a:spcPct val="0"/>
              </a:spcBef>
            </a:pPr>
            <a:r>
              <a:rPr lang="en-US" sz="1400" dirty="0">
                <a:solidFill>
                  <a:srgbClr val="5A7242"/>
                </a:solidFill>
                <a:latin typeface="Glacial Indifference"/>
              </a:rPr>
              <a:t>Se faire </a:t>
            </a:r>
            <a:r>
              <a:rPr lang="en-US" sz="1400" dirty="0" err="1">
                <a:solidFill>
                  <a:srgbClr val="5A7242"/>
                </a:solidFill>
                <a:latin typeface="Glacial Indifference"/>
              </a:rPr>
              <a:t>accompagner</a:t>
            </a:r>
            <a:r>
              <a:rPr lang="en-US" sz="1400" dirty="0">
                <a:solidFill>
                  <a:srgbClr val="5A7242"/>
                </a:solidFill>
                <a:latin typeface="Glacial Indifference"/>
              </a:rPr>
              <a:t> par </a:t>
            </a:r>
            <a:r>
              <a:rPr lang="en-US" sz="1400" dirty="0" err="1">
                <a:solidFill>
                  <a:srgbClr val="5A7242"/>
                </a:solidFill>
                <a:latin typeface="Glacial Indifference"/>
              </a:rPr>
              <a:t>ses</a:t>
            </a:r>
            <a:r>
              <a:rPr lang="en-US" sz="1400" dirty="0">
                <a:solidFill>
                  <a:srgbClr val="5A7242"/>
                </a:solidFill>
                <a:latin typeface="Glacial Indifference"/>
              </a:rPr>
              <a:t> parents, </a:t>
            </a:r>
            <a:r>
              <a:rPr lang="en-US" sz="1400" dirty="0" err="1">
                <a:solidFill>
                  <a:srgbClr val="5A7242"/>
                </a:solidFill>
                <a:latin typeface="Glacial Indifference"/>
              </a:rPr>
              <a:t>amis</a:t>
            </a:r>
            <a:r>
              <a:rPr lang="en-US" sz="1400" dirty="0">
                <a:solidFill>
                  <a:srgbClr val="5A7242"/>
                </a:solidFill>
                <a:latin typeface="Glacial Indifference"/>
              </a:rPr>
              <a:t> et son entourage le plus </a:t>
            </a:r>
            <a:r>
              <a:rPr lang="en-US" sz="1400" dirty="0" err="1">
                <a:solidFill>
                  <a:srgbClr val="5A7242"/>
                </a:solidFill>
                <a:latin typeface="Glacial Indifference"/>
              </a:rPr>
              <a:t>proche</a:t>
            </a:r>
            <a:r>
              <a:rPr lang="en-US" sz="1400" dirty="0">
                <a:solidFill>
                  <a:srgbClr val="5A7242"/>
                </a:solidFill>
                <a:latin typeface="Glacial Indifference"/>
              </a:rPr>
              <a:t> (</a:t>
            </a:r>
            <a:r>
              <a:rPr lang="en-US" sz="1400" dirty="0" err="1">
                <a:solidFill>
                  <a:srgbClr val="5A7242"/>
                </a:solidFill>
                <a:latin typeface="Glacial Indifference"/>
              </a:rPr>
              <a:t>intéresser</a:t>
            </a:r>
            <a:r>
              <a:rPr lang="en-US" sz="1400" dirty="0">
                <a:solidFill>
                  <a:srgbClr val="5A7242"/>
                </a:solidFill>
                <a:latin typeface="Glacial Indifference"/>
              </a:rPr>
              <a:t> </a:t>
            </a:r>
            <a:r>
              <a:rPr lang="en-US" sz="1400" dirty="0" err="1">
                <a:solidFill>
                  <a:srgbClr val="5A7242"/>
                </a:solidFill>
                <a:latin typeface="Glacial Indifference"/>
              </a:rPr>
              <a:t>l’activité</a:t>
            </a:r>
            <a:r>
              <a:rPr lang="en-US" sz="1400" dirty="0">
                <a:solidFill>
                  <a:srgbClr val="5A7242"/>
                </a:solidFill>
                <a:latin typeface="Glacial Indifference"/>
              </a:rPr>
              <a:t> à son </a:t>
            </a:r>
            <a:r>
              <a:rPr lang="en-US" sz="1400" dirty="0" err="1">
                <a:solidFill>
                  <a:srgbClr val="5A7242"/>
                </a:solidFill>
                <a:latin typeface="Glacial Indifference"/>
              </a:rPr>
              <a:t>ami</a:t>
            </a:r>
            <a:r>
              <a:rPr lang="en-US" sz="1400" dirty="0">
                <a:solidFill>
                  <a:srgbClr val="5A7242"/>
                </a:solidFill>
                <a:latin typeface="Glacial Indifference"/>
              </a:rPr>
              <a:t>/amie, </a:t>
            </a:r>
            <a:r>
              <a:rPr lang="en-US" sz="1400" dirty="0" err="1">
                <a:solidFill>
                  <a:srgbClr val="5A7242"/>
                </a:solidFill>
                <a:latin typeface="Glacial Indifference"/>
              </a:rPr>
              <a:t>compagnon</a:t>
            </a:r>
            <a:r>
              <a:rPr lang="en-US" sz="1400" dirty="0">
                <a:solidFill>
                  <a:srgbClr val="5A7242"/>
                </a:solidFill>
                <a:latin typeface="Glacial Indifference"/>
              </a:rPr>
              <a:t>/</a:t>
            </a:r>
            <a:r>
              <a:rPr lang="en-US" sz="1400" dirty="0" err="1">
                <a:solidFill>
                  <a:srgbClr val="5A7242"/>
                </a:solidFill>
                <a:latin typeface="Glacial Indifference"/>
              </a:rPr>
              <a:t>campagne</a:t>
            </a:r>
            <a:r>
              <a:rPr lang="en-US" sz="1400" dirty="0">
                <a:solidFill>
                  <a:srgbClr val="5A7242"/>
                </a:solidFill>
                <a:latin typeface="Glacial Indifference"/>
              </a:rPr>
              <a:t>, </a:t>
            </a:r>
            <a:r>
              <a:rPr lang="en-US" sz="1400" dirty="0" err="1">
                <a:solidFill>
                  <a:srgbClr val="5A7242"/>
                </a:solidFill>
                <a:latin typeface="Glacial Indifference"/>
              </a:rPr>
              <a:t>époux</a:t>
            </a:r>
            <a:r>
              <a:rPr lang="en-US" sz="1400" dirty="0">
                <a:solidFill>
                  <a:srgbClr val="5A7242"/>
                </a:solidFill>
                <a:latin typeface="Glacial Indifference"/>
              </a:rPr>
              <a:t>/</a:t>
            </a:r>
            <a:r>
              <a:rPr lang="en-US" sz="1400" dirty="0" err="1">
                <a:solidFill>
                  <a:srgbClr val="5A7242"/>
                </a:solidFill>
                <a:latin typeface="Glacial Indifference"/>
              </a:rPr>
              <a:t>épouse</a:t>
            </a:r>
            <a:r>
              <a:rPr lang="en-US" sz="1400" dirty="0">
                <a:solidFill>
                  <a:srgbClr val="5A7242"/>
                </a:solidFill>
                <a:latin typeface="Glacial Indifference"/>
              </a:rPr>
              <a:t> </a:t>
            </a:r>
            <a:r>
              <a:rPr lang="en-US" sz="1400" dirty="0" err="1">
                <a:solidFill>
                  <a:srgbClr val="5A7242"/>
                </a:solidFill>
                <a:latin typeface="Glacial Indifference"/>
              </a:rPr>
              <a:t>est</a:t>
            </a:r>
            <a:r>
              <a:rPr lang="en-US" sz="1400" dirty="0">
                <a:solidFill>
                  <a:srgbClr val="5A7242"/>
                </a:solidFill>
                <a:latin typeface="Glacial Indifference"/>
              </a:rPr>
              <a:t> </a:t>
            </a:r>
            <a:r>
              <a:rPr lang="en-US" sz="1400" dirty="0" err="1">
                <a:solidFill>
                  <a:srgbClr val="5A7242"/>
                </a:solidFill>
                <a:latin typeface="Glacial Indifference"/>
              </a:rPr>
              <a:t>fortement</a:t>
            </a:r>
            <a:r>
              <a:rPr lang="en-US" sz="1400" dirty="0">
                <a:solidFill>
                  <a:srgbClr val="5A7242"/>
                </a:solidFill>
                <a:latin typeface="Glacial Indifference"/>
              </a:rPr>
              <a:t> </a:t>
            </a:r>
            <a:r>
              <a:rPr lang="en-US" sz="1400" dirty="0" err="1">
                <a:solidFill>
                  <a:srgbClr val="5A7242"/>
                </a:solidFill>
                <a:latin typeface="Glacial Indifference"/>
              </a:rPr>
              <a:t>recommandée</a:t>
            </a:r>
            <a:r>
              <a:rPr lang="en-US" sz="1400" dirty="0">
                <a:solidFill>
                  <a:srgbClr val="5A7242"/>
                </a:solidFill>
                <a:latin typeface="Glacial Indifference"/>
              </a:rPr>
              <a:t>)</a:t>
            </a:r>
          </a:p>
        </p:txBody>
      </p:sp>
      <p:sp>
        <p:nvSpPr>
          <p:cNvPr id="15" name="TextBox 15"/>
          <p:cNvSpPr txBox="1"/>
          <p:nvPr/>
        </p:nvSpPr>
        <p:spPr>
          <a:xfrm>
            <a:off x="1069682" y="4597792"/>
            <a:ext cx="1886533" cy="769441"/>
          </a:xfrm>
          <a:prstGeom prst="rect">
            <a:avLst/>
          </a:prstGeom>
        </p:spPr>
        <p:txBody>
          <a:bodyPr wrap="square" lIns="0" tIns="0" rIns="0" bIns="0" rtlCol="0" anchor="t">
            <a:spAutoFit/>
          </a:bodyPr>
          <a:lstStyle/>
          <a:p>
            <a:pPr marL="0" lvl="1" algn="ctr">
              <a:lnSpc>
                <a:spcPts val="1498"/>
              </a:lnSpc>
              <a:spcBef>
                <a:spcPct val="0"/>
              </a:spcBef>
            </a:pPr>
            <a:r>
              <a:rPr lang="en-US" sz="1400" dirty="0" err="1">
                <a:solidFill>
                  <a:srgbClr val="5A7242"/>
                </a:solidFill>
                <a:latin typeface="Glacial Indifference"/>
              </a:rPr>
              <a:t>Cultiver</a:t>
            </a:r>
            <a:r>
              <a:rPr lang="en-US" sz="1400" dirty="0">
                <a:solidFill>
                  <a:srgbClr val="5A7242"/>
                </a:solidFill>
                <a:latin typeface="Glacial Indifference"/>
              </a:rPr>
              <a:t> la </a:t>
            </a:r>
            <a:r>
              <a:rPr lang="en-US" sz="1400" dirty="0" err="1">
                <a:solidFill>
                  <a:srgbClr val="5A7242"/>
                </a:solidFill>
                <a:latin typeface="Glacial Indifference"/>
              </a:rPr>
              <a:t>curiosité</a:t>
            </a:r>
            <a:r>
              <a:rPr lang="en-US" sz="1400" dirty="0">
                <a:solidFill>
                  <a:srgbClr val="5A7242"/>
                </a:solidFill>
                <a:latin typeface="Glacial Indifference"/>
              </a:rPr>
              <a:t>, </a:t>
            </a:r>
            <a:r>
              <a:rPr lang="en-US" sz="1400" dirty="0" err="1">
                <a:solidFill>
                  <a:srgbClr val="5A7242"/>
                </a:solidFill>
                <a:latin typeface="Glacial Indifference"/>
              </a:rPr>
              <a:t>découvrir</a:t>
            </a:r>
            <a:r>
              <a:rPr lang="en-US" sz="1400" dirty="0">
                <a:solidFill>
                  <a:srgbClr val="5A7242"/>
                </a:solidFill>
                <a:latin typeface="Glacial Indifference"/>
              </a:rPr>
              <a:t> et </a:t>
            </a:r>
            <a:r>
              <a:rPr lang="en-US" sz="1400" dirty="0" err="1">
                <a:solidFill>
                  <a:srgbClr val="5A7242"/>
                </a:solidFill>
                <a:latin typeface="Glacial Indifference"/>
              </a:rPr>
              <a:t>apprécier</a:t>
            </a:r>
            <a:r>
              <a:rPr lang="en-US" sz="1400" dirty="0">
                <a:solidFill>
                  <a:srgbClr val="5A7242"/>
                </a:solidFill>
                <a:latin typeface="Glacial Indifference"/>
              </a:rPr>
              <a:t> les </a:t>
            </a:r>
            <a:r>
              <a:rPr lang="en-US" sz="1400" dirty="0" err="1">
                <a:solidFill>
                  <a:srgbClr val="5A7242"/>
                </a:solidFill>
                <a:latin typeface="Glacial Indifference"/>
              </a:rPr>
              <a:t>autres</a:t>
            </a:r>
            <a:r>
              <a:rPr lang="en-US" sz="1400" dirty="0">
                <a:solidFill>
                  <a:srgbClr val="5A7242"/>
                </a:solidFill>
                <a:latin typeface="Glacial Indifference"/>
              </a:rPr>
              <a:t> </a:t>
            </a:r>
            <a:r>
              <a:rPr lang="en-US" sz="1400" dirty="0" err="1">
                <a:solidFill>
                  <a:srgbClr val="5A7242"/>
                </a:solidFill>
                <a:latin typeface="Glacial Indifference"/>
              </a:rPr>
              <a:t>entreprises</a:t>
            </a:r>
            <a:r>
              <a:rPr lang="en-US" sz="1400" dirty="0">
                <a:solidFill>
                  <a:srgbClr val="5A7242"/>
                </a:solidFill>
                <a:latin typeface="Glacial Indifference"/>
              </a:rPr>
              <a:t> dans </a:t>
            </a:r>
            <a:r>
              <a:rPr lang="en-US" sz="1400" dirty="0" err="1">
                <a:solidFill>
                  <a:srgbClr val="5A7242"/>
                </a:solidFill>
                <a:latin typeface="Glacial Indifference"/>
              </a:rPr>
              <a:t>votre</a:t>
            </a:r>
            <a:r>
              <a:rPr lang="en-US" sz="1400" dirty="0">
                <a:solidFill>
                  <a:srgbClr val="5A7242"/>
                </a:solidFill>
                <a:latin typeface="Glacial Indifference"/>
              </a:rPr>
              <a:t> </a:t>
            </a:r>
            <a:r>
              <a:rPr lang="en-US" sz="1400" dirty="0" err="1">
                <a:solidFill>
                  <a:srgbClr val="5A7242"/>
                </a:solidFill>
                <a:latin typeface="Glacial Indifference"/>
              </a:rPr>
              <a:t>domaine</a:t>
            </a:r>
            <a:r>
              <a:rPr lang="en-US" sz="1400" dirty="0">
                <a:solidFill>
                  <a:srgbClr val="5A7242"/>
                </a:solidFill>
                <a:latin typeface="Glacial Indifference"/>
              </a:rPr>
              <a:t>;</a:t>
            </a:r>
          </a:p>
        </p:txBody>
      </p:sp>
      <p:sp>
        <p:nvSpPr>
          <p:cNvPr id="18" name="TextBox 18"/>
          <p:cNvSpPr txBox="1"/>
          <p:nvPr/>
        </p:nvSpPr>
        <p:spPr>
          <a:xfrm>
            <a:off x="3613936" y="4578126"/>
            <a:ext cx="1872787" cy="1154162"/>
          </a:xfrm>
          <a:prstGeom prst="rect">
            <a:avLst/>
          </a:prstGeom>
        </p:spPr>
        <p:txBody>
          <a:bodyPr wrap="square" lIns="0" tIns="0" rIns="0" bIns="0" rtlCol="0" anchor="t">
            <a:spAutoFit/>
          </a:bodyPr>
          <a:lstStyle/>
          <a:p>
            <a:pPr marL="0" lvl="1" algn="ctr">
              <a:lnSpc>
                <a:spcPts val="1498"/>
              </a:lnSpc>
              <a:spcBef>
                <a:spcPct val="0"/>
              </a:spcBef>
            </a:pPr>
            <a:r>
              <a:rPr lang="en-US" sz="1400" dirty="0" err="1">
                <a:solidFill>
                  <a:srgbClr val="5A7242"/>
                </a:solidFill>
                <a:latin typeface="Glacial Indifference"/>
              </a:rPr>
              <a:t>Avoir</a:t>
            </a:r>
            <a:r>
              <a:rPr lang="en-US" sz="1400" dirty="0">
                <a:solidFill>
                  <a:srgbClr val="5A7242"/>
                </a:solidFill>
                <a:latin typeface="Glacial Indifference"/>
              </a:rPr>
              <a:t> </a:t>
            </a:r>
            <a:r>
              <a:rPr lang="en-US" sz="1400" dirty="0" err="1">
                <a:solidFill>
                  <a:srgbClr val="5A7242"/>
                </a:solidFill>
                <a:latin typeface="Glacial Indifference"/>
              </a:rPr>
              <a:t>une</a:t>
            </a:r>
            <a:r>
              <a:rPr lang="en-US" sz="1400" dirty="0">
                <a:solidFill>
                  <a:srgbClr val="5A7242"/>
                </a:solidFill>
                <a:latin typeface="Glacial Indifference"/>
              </a:rPr>
              <a:t> </a:t>
            </a:r>
            <a:r>
              <a:rPr lang="en-US" sz="1400" dirty="0" err="1">
                <a:solidFill>
                  <a:srgbClr val="5A7242"/>
                </a:solidFill>
                <a:latin typeface="Glacial Indifference"/>
              </a:rPr>
              <a:t>grande</a:t>
            </a:r>
            <a:r>
              <a:rPr lang="en-US" sz="1400" dirty="0">
                <a:solidFill>
                  <a:srgbClr val="5A7242"/>
                </a:solidFill>
                <a:latin typeface="Glacial Indifference"/>
              </a:rPr>
              <a:t> </a:t>
            </a:r>
            <a:r>
              <a:rPr lang="en-US" sz="1400" dirty="0" err="1">
                <a:solidFill>
                  <a:srgbClr val="5A7242"/>
                </a:solidFill>
                <a:latin typeface="Glacial Indifference"/>
              </a:rPr>
              <a:t>capacité</a:t>
            </a:r>
            <a:r>
              <a:rPr lang="en-US" sz="1400" dirty="0">
                <a:solidFill>
                  <a:srgbClr val="5A7242"/>
                </a:solidFill>
                <a:latin typeface="Glacial Indifference"/>
              </a:rPr>
              <a:t> </a:t>
            </a:r>
            <a:r>
              <a:rPr lang="en-US" sz="1400" dirty="0" err="1">
                <a:solidFill>
                  <a:srgbClr val="5A7242"/>
                </a:solidFill>
                <a:latin typeface="Glacial Indifference"/>
              </a:rPr>
              <a:t>d’écoute</a:t>
            </a:r>
            <a:r>
              <a:rPr lang="en-US" sz="1400" dirty="0">
                <a:solidFill>
                  <a:srgbClr val="5A7242"/>
                </a:solidFill>
                <a:latin typeface="Glacial Indifference"/>
              </a:rPr>
              <a:t>, accepter la critique (quelle </a:t>
            </a:r>
            <a:r>
              <a:rPr lang="en-US" sz="1400" dirty="0" err="1">
                <a:solidFill>
                  <a:srgbClr val="5A7242"/>
                </a:solidFill>
                <a:latin typeface="Glacial Indifference"/>
              </a:rPr>
              <a:t>qu’elle</a:t>
            </a:r>
            <a:r>
              <a:rPr lang="en-US" sz="1400" dirty="0">
                <a:solidFill>
                  <a:srgbClr val="5A7242"/>
                </a:solidFill>
                <a:latin typeface="Glacial Indifference"/>
              </a:rPr>
              <a:t> </a:t>
            </a:r>
            <a:r>
              <a:rPr lang="en-US" sz="1400" dirty="0" err="1">
                <a:solidFill>
                  <a:srgbClr val="5A7242"/>
                </a:solidFill>
                <a:latin typeface="Glacial Indifference"/>
              </a:rPr>
              <a:t>soit</a:t>
            </a:r>
            <a:r>
              <a:rPr lang="en-US" sz="1400" dirty="0">
                <a:solidFill>
                  <a:srgbClr val="5A7242"/>
                </a:solidFill>
                <a:latin typeface="Glacial Indifference"/>
              </a:rPr>
              <a:t>) pour </a:t>
            </a:r>
            <a:r>
              <a:rPr lang="en-US" sz="1400" dirty="0" err="1">
                <a:solidFill>
                  <a:srgbClr val="5A7242"/>
                </a:solidFill>
                <a:latin typeface="Glacial Indifference"/>
              </a:rPr>
              <a:t>améliorer</a:t>
            </a:r>
            <a:r>
              <a:rPr lang="en-US" sz="1400" dirty="0">
                <a:solidFill>
                  <a:srgbClr val="5A7242"/>
                </a:solidFill>
                <a:latin typeface="Glacial Indifference"/>
              </a:rPr>
              <a:t> </a:t>
            </a:r>
            <a:r>
              <a:rPr lang="en-US" sz="1400" dirty="0" err="1">
                <a:solidFill>
                  <a:srgbClr val="5A7242"/>
                </a:solidFill>
                <a:latin typeface="Glacial Indifference"/>
              </a:rPr>
              <a:t>ses</a:t>
            </a:r>
            <a:r>
              <a:rPr lang="en-US" sz="1400" dirty="0">
                <a:solidFill>
                  <a:srgbClr val="5A7242"/>
                </a:solidFill>
                <a:latin typeface="Glacial Indifference"/>
              </a:rPr>
              <a:t> </a:t>
            </a:r>
            <a:r>
              <a:rPr lang="en-US" sz="1400" dirty="0" err="1">
                <a:solidFill>
                  <a:srgbClr val="5A7242"/>
                </a:solidFill>
                <a:latin typeface="Glacial Indifference"/>
              </a:rPr>
              <a:t>résultats</a:t>
            </a:r>
            <a:endParaRPr lang="en-US" sz="1400" dirty="0">
              <a:solidFill>
                <a:srgbClr val="5A7242"/>
              </a:solidFill>
              <a:latin typeface="Glacial Indifference"/>
            </a:endParaRPr>
          </a:p>
        </p:txBody>
      </p:sp>
      <p:sp>
        <p:nvSpPr>
          <p:cNvPr id="23" name="Freeform 23"/>
          <p:cNvSpPr/>
          <p:nvPr/>
        </p:nvSpPr>
        <p:spPr>
          <a:xfrm>
            <a:off x="9746030" y="4061680"/>
            <a:ext cx="392694" cy="310849"/>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4" name="TextBox 24"/>
          <p:cNvSpPr txBox="1"/>
          <p:nvPr/>
        </p:nvSpPr>
        <p:spPr>
          <a:xfrm>
            <a:off x="9635393" y="3983590"/>
            <a:ext cx="613967" cy="500137"/>
          </a:xfrm>
          <a:prstGeom prst="rect">
            <a:avLst/>
          </a:prstGeom>
        </p:spPr>
        <p:txBody>
          <a:bodyPr lIns="0" tIns="0" rIns="0" bIns="0" rtlCol="0" anchor="t">
            <a:spAutoFit/>
          </a:bodyPr>
          <a:lstStyle/>
          <a:p>
            <a:pPr algn="ctr">
              <a:lnSpc>
                <a:spcPts val="3920"/>
              </a:lnSpc>
              <a:spcBef>
                <a:spcPct val="0"/>
              </a:spcBef>
            </a:pPr>
            <a:r>
              <a:rPr lang="en-US" sz="1867" dirty="0">
                <a:solidFill>
                  <a:srgbClr val="000000"/>
                </a:solidFill>
                <a:latin typeface="Aileron Heavy"/>
              </a:rPr>
              <a:t>‘’</a:t>
            </a:r>
          </a:p>
        </p:txBody>
      </p:sp>
      <p:sp>
        <p:nvSpPr>
          <p:cNvPr id="29" name="TextBox 29"/>
          <p:cNvSpPr txBox="1"/>
          <p:nvPr/>
        </p:nvSpPr>
        <p:spPr>
          <a:xfrm>
            <a:off x="666076" y="1208585"/>
            <a:ext cx="7868324" cy="410369"/>
          </a:xfrm>
          <a:prstGeom prst="rect">
            <a:avLst/>
          </a:prstGeom>
        </p:spPr>
        <p:txBody>
          <a:bodyPr wrap="square" lIns="0" tIns="0" rIns="0" bIns="0" rtlCol="0" anchor="t">
            <a:spAutoFit/>
          </a:bodyPr>
          <a:lstStyle/>
          <a:p>
            <a:pPr algn="just">
              <a:lnSpc>
                <a:spcPts val="3175"/>
              </a:lnSpc>
              <a:spcBef>
                <a:spcPct val="0"/>
              </a:spcBef>
            </a:pPr>
            <a:r>
              <a:rPr lang="en-US" sz="2103" dirty="0">
                <a:solidFill>
                  <a:srgbClr val="141414"/>
                </a:solidFill>
                <a:latin typeface="Source Sans Pro Bold"/>
              </a:rPr>
              <a:t>De façon </a:t>
            </a:r>
            <a:r>
              <a:rPr lang="en-US" sz="2103" dirty="0" err="1">
                <a:solidFill>
                  <a:srgbClr val="141414"/>
                </a:solidFill>
                <a:latin typeface="Source Sans Pro Bold"/>
              </a:rPr>
              <a:t>générale</a:t>
            </a:r>
            <a:r>
              <a:rPr lang="en-US" sz="2103" dirty="0">
                <a:solidFill>
                  <a:srgbClr val="141414"/>
                </a:solidFill>
                <a:latin typeface="Source Sans Pro Bold"/>
              </a:rPr>
              <a:t> sur </a:t>
            </a:r>
            <a:r>
              <a:rPr lang="en-US" sz="2103" dirty="0" err="1">
                <a:solidFill>
                  <a:srgbClr val="141414"/>
                </a:solidFill>
                <a:latin typeface="Source Sans Pro Bold"/>
              </a:rPr>
              <a:t>l’initiative</a:t>
            </a:r>
            <a:r>
              <a:rPr lang="en-US" sz="2103" dirty="0">
                <a:solidFill>
                  <a:srgbClr val="141414"/>
                </a:solidFill>
                <a:latin typeface="Source Sans Pro Bold"/>
              </a:rPr>
              <a:t> </a:t>
            </a:r>
            <a:r>
              <a:rPr lang="en-US" sz="2103" dirty="0" err="1">
                <a:solidFill>
                  <a:srgbClr val="141414"/>
                </a:solidFill>
                <a:latin typeface="Source Sans Pro Bold"/>
              </a:rPr>
              <a:t>entrepreneuriale</a:t>
            </a:r>
            <a:endParaRPr lang="en-US" sz="2103" dirty="0">
              <a:solidFill>
                <a:srgbClr val="141414"/>
              </a:solidFill>
              <a:latin typeface="Source Sans Pro Bold"/>
            </a:endParaRPr>
          </a:p>
        </p:txBody>
      </p:sp>
      <p:sp>
        <p:nvSpPr>
          <p:cNvPr id="30" name="Freeform 12">
            <a:extLst>
              <a:ext uri="{FF2B5EF4-FFF2-40B4-BE49-F238E27FC236}">
                <a16:creationId xmlns:a16="http://schemas.microsoft.com/office/drawing/2014/main" id="{FA8E047F-084D-18C8-4E53-8C4907F88A25}"/>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4"/>
            <a:stretch>
              <a:fillRect t="-1141373" b="-233142"/>
            </a:stretch>
          </a:blipFill>
        </p:spPr>
      </p:sp>
      <p:sp>
        <p:nvSpPr>
          <p:cNvPr id="31" name="Freeform 2">
            <a:extLst>
              <a:ext uri="{FF2B5EF4-FFF2-40B4-BE49-F238E27FC236}">
                <a16:creationId xmlns:a16="http://schemas.microsoft.com/office/drawing/2014/main" id="{B07B7294-18F4-0121-D5E1-CC2C3FFB86B0}"/>
              </a:ext>
            </a:extLst>
          </p:cNvPr>
          <p:cNvSpPr/>
          <p:nvPr/>
        </p:nvSpPr>
        <p:spPr>
          <a:xfrm>
            <a:off x="1" y="-19827"/>
            <a:ext cx="12192000" cy="161169"/>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4"/>
            <a:stretch>
              <a:fillRect t="-308387" b="-1000058"/>
            </a:stretch>
          </a:blipFill>
        </p:spPr>
      </p:sp>
      <p:pic>
        <p:nvPicPr>
          <p:cNvPr id="3" name="Image 2">
            <a:extLst>
              <a:ext uri="{FF2B5EF4-FFF2-40B4-BE49-F238E27FC236}">
                <a16:creationId xmlns:a16="http://schemas.microsoft.com/office/drawing/2014/main" id="{CFC06AB5-FE67-FC0A-31B9-3EC1A3647335}"/>
              </a:ext>
            </a:extLst>
          </p:cNvPr>
          <p:cNvPicPr>
            <a:picLocks noChangeAspect="1"/>
          </p:cNvPicPr>
          <p:nvPr/>
        </p:nvPicPr>
        <p:blipFill rotWithShape="1">
          <a:blip r:embed="rId5"/>
          <a:srcRect l="56037" t="35889" r="21889" b="34185"/>
          <a:stretch/>
        </p:blipFill>
        <p:spPr>
          <a:xfrm>
            <a:off x="949931" y="2157780"/>
            <a:ext cx="2126036" cy="1684223"/>
          </a:xfrm>
          <a:prstGeom prst="rect">
            <a:avLst/>
          </a:prstGeom>
        </p:spPr>
      </p:pic>
      <p:pic>
        <p:nvPicPr>
          <p:cNvPr id="33" name="Image 32">
            <a:extLst>
              <a:ext uri="{FF2B5EF4-FFF2-40B4-BE49-F238E27FC236}">
                <a16:creationId xmlns:a16="http://schemas.microsoft.com/office/drawing/2014/main" id="{717EA5D4-A041-FE08-2338-9441BCCD52C6}"/>
              </a:ext>
            </a:extLst>
          </p:cNvPr>
          <p:cNvPicPr>
            <a:picLocks noChangeAspect="1"/>
          </p:cNvPicPr>
          <p:nvPr/>
        </p:nvPicPr>
        <p:blipFill rotWithShape="1">
          <a:blip r:embed="rId6"/>
          <a:srcRect l="44932" t="26185" r="10738" b="17712"/>
          <a:stretch/>
        </p:blipFill>
        <p:spPr>
          <a:xfrm>
            <a:off x="3420772" y="2163534"/>
            <a:ext cx="2358933" cy="1678469"/>
          </a:xfrm>
          <a:prstGeom prst="rect">
            <a:avLst/>
          </a:prstGeom>
        </p:spPr>
      </p:pic>
      <p:pic>
        <p:nvPicPr>
          <p:cNvPr id="35" name="Image 34">
            <a:extLst>
              <a:ext uri="{FF2B5EF4-FFF2-40B4-BE49-F238E27FC236}">
                <a16:creationId xmlns:a16="http://schemas.microsoft.com/office/drawing/2014/main" id="{9EDDFC53-AA40-F453-D745-EB76B588F614}"/>
              </a:ext>
            </a:extLst>
          </p:cNvPr>
          <p:cNvPicPr>
            <a:picLocks noChangeAspect="1"/>
          </p:cNvPicPr>
          <p:nvPr/>
        </p:nvPicPr>
        <p:blipFill rotWithShape="1">
          <a:blip r:embed="rId7"/>
          <a:srcRect l="47963" t="32291" r="10463" b="17712"/>
          <a:stretch/>
        </p:blipFill>
        <p:spPr>
          <a:xfrm>
            <a:off x="6096001" y="2191476"/>
            <a:ext cx="2482459" cy="1678469"/>
          </a:xfrm>
          <a:prstGeom prst="rect">
            <a:avLst/>
          </a:prstGeom>
        </p:spPr>
      </p:pic>
      <p:pic>
        <p:nvPicPr>
          <p:cNvPr id="37" name="Image 36">
            <a:extLst>
              <a:ext uri="{FF2B5EF4-FFF2-40B4-BE49-F238E27FC236}">
                <a16:creationId xmlns:a16="http://schemas.microsoft.com/office/drawing/2014/main" id="{578FC060-2D73-9FE6-5B2B-78F055C4B451}"/>
              </a:ext>
            </a:extLst>
          </p:cNvPr>
          <p:cNvPicPr>
            <a:picLocks noChangeAspect="1"/>
          </p:cNvPicPr>
          <p:nvPr/>
        </p:nvPicPr>
        <p:blipFill rotWithShape="1">
          <a:blip r:embed="rId8"/>
          <a:srcRect l="47252" t="38542" r="8142" b="19823"/>
          <a:stretch/>
        </p:blipFill>
        <p:spPr>
          <a:xfrm>
            <a:off x="8894756" y="2203276"/>
            <a:ext cx="2169617" cy="1638727"/>
          </a:xfrm>
          <a:prstGeom prst="rect">
            <a:avLst/>
          </a:prstGeom>
        </p:spPr>
      </p:pic>
      <p:sp>
        <p:nvSpPr>
          <p:cNvPr id="38" name="Freeform 23">
            <a:extLst>
              <a:ext uri="{FF2B5EF4-FFF2-40B4-BE49-F238E27FC236}">
                <a16:creationId xmlns:a16="http://schemas.microsoft.com/office/drawing/2014/main" id="{FBFCB7CE-7655-90EC-1152-0F437DD2DFE2}"/>
              </a:ext>
            </a:extLst>
          </p:cNvPr>
          <p:cNvSpPr/>
          <p:nvPr/>
        </p:nvSpPr>
        <p:spPr>
          <a:xfrm>
            <a:off x="7142429" y="4077692"/>
            <a:ext cx="392694" cy="310849"/>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9" name="TextBox 24">
            <a:extLst>
              <a:ext uri="{FF2B5EF4-FFF2-40B4-BE49-F238E27FC236}">
                <a16:creationId xmlns:a16="http://schemas.microsoft.com/office/drawing/2014/main" id="{678FA56B-C82E-5D8A-CC37-72D7D49B9F82}"/>
              </a:ext>
            </a:extLst>
          </p:cNvPr>
          <p:cNvSpPr txBox="1"/>
          <p:nvPr/>
        </p:nvSpPr>
        <p:spPr>
          <a:xfrm>
            <a:off x="7027707" y="4016434"/>
            <a:ext cx="613967" cy="500137"/>
          </a:xfrm>
          <a:prstGeom prst="rect">
            <a:avLst/>
          </a:prstGeom>
        </p:spPr>
        <p:txBody>
          <a:bodyPr lIns="0" tIns="0" rIns="0" bIns="0" rtlCol="0" anchor="t">
            <a:spAutoFit/>
          </a:bodyPr>
          <a:lstStyle/>
          <a:p>
            <a:pPr algn="ctr">
              <a:lnSpc>
                <a:spcPts val="3920"/>
              </a:lnSpc>
              <a:spcBef>
                <a:spcPct val="0"/>
              </a:spcBef>
            </a:pPr>
            <a:r>
              <a:rPr lang="en-US" sz="1867" dirty="0">
                <a:solidFill>
                  <a:srgbClr val="000000"/>
                </a:solidFill>
                <a:latin typeface="Aileron Heavy"/>
              </a:rPr>
              <a:t>‘’</a:t>
            </a:r>
          </a:p>
        </p:txBody>
      </p:sp>
      <p:sp>
        <p:nvSpPr>
          <p:cNvPr id="40" name="Freeform 23">
            <a:extLst>
              <a:ext uri="{FF2B5EF4-FFF2-40B4-BE49-F238E27FC236}">
                <a16:creationId xmlns:a16="http://schemas.microsoft.com/office/drawing/2014/main" id="{24958901-9B6F-FC44-9C7B-669F06B3A5F1}"/>
              </a:ext>
            </a:extLst>
          </p:cNvPr>
          <p:cNvSpPr/>
          <p:nvPr/>
        </p:nvSpPr>
        <p:spPr>
          <a:xfrm>
            <a:off x="4353982" y="4144759"/>
            <a:ext cx="392694" cy="310849"/>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1" name="TextBox 24">
            <a:extLst>
              <a:ext uri="{FF2B5EF4-FFF2-40B4-BE49-F238E27FC236}">
                <a16:creationId xmlns:a16="http://schemas.microsoft.com/office/drawing/2014/main" id="{C9E6AE8A-3217-C405-DEB3-075210E56D58}"/>
              </a:ext>
            </a:extLst>
          </p:cNvPr>
          <p:cNvSpPr txBox="1"/>
          <p:nvPr/>
        </p:nvSpPr>
        <p:spPr>
          <a:xfrm>
            <a:off x="4243345" y="4063014"/>
            <a:ext cx="613967" cy="500137"/>
          </a:xfrm>
          <a:prstGeom prst="rect">
            <a:avLst/>
          </a:prstGeom>
        </p:spPr>
        <p:txBody>
          <a:bodyPr lIns="0" tIns="0" rIns="0" bIns="0" rtlCol="0" anchor="t">
            <a:spAutoFit/>
          </a:bodyPr>
          <a:lstStyle/>
          <a:p>
            <a:pPr algn="ctr">
              <a:lnSpc>
                <a:spcPts val="3920"/>
              </a:lnSpc>
              <a:spcBef>
                <a:spcPct val="0"/>
              </a:spcBef>
            </a:pPr>
            <a:r>
              <a:rPr lang="en-US" sz="1867" dirty="0">
                <a:solidFill>
                  <a:srgbClr val="000000"/>
                </a:solidFill>
                <a:latin typeface="Aileron Heavy"/>
              </a:rPr>
              <a:t>‘’</a:t>
            </a:r>
          </a:p>
        </p:txBody>
      </p:sp>
      <p:sp>
        <p:nvSpPr>
          <p:cNvPr id="42" name="Freeform 23">
            <a:extLst>
              <a:ext uri="{FF2B5EF4-FFF2-40B4-BE49-F238E27FC236}">
                <a16:creationId xmlns:a16="http://schemas.microsoft.com/office/drawing/2014/main" id="{4A1E85FA-1263-14E0-223B-3D8832BA3F4C}"/>
              </a:ext>
            </a:extLst>
          </p:cNvPr>
          <p:cNvSpPr/>
          <p:nvPr/>
        </p:nvSpPr>
        <p:spPr>
          <a:xfrm>
            <a:off x="1819310" y="4162537"/>
            <a:ext cx="392694" cy="310849"/>
          </a:xfrm>
          <a:custGeom>
            <a:avLst/>
            <a:gdLst/>
            <a:ahLst/>
            <a:cxnLst/>
            <a:rect l="l" t="t" r="r" b="b"/>
            <a:pathLst>
              <a:path w="849737" h="849737">
                <a:moveTo>
                  <a:pt x="0" y="0"/>
                </a:moveTo>
                <a:lnTo>
                  <a:pt x="849737" y="0"/>
                </a:lnTo>
                <a:lnTo>
                  <a:pt x="849737" y="849737"/>
                </a:lnTo>
                <a:lnTo>
                  <a:pt x="0" y="8497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3" name="TextBox 24">
            <a:extLst>
              <a:ext uri="{FF2B5EF4-FFF2-40B4-BE49-F238E27FC236}">
                <a16:creationId xmlns:a16="http://schemas.microsoft.com/office/drawing/2014/main" id="{E1A94AA1-C670-9B44-A40C-50A6AB34C850}"/>
              </a:ext>
            </a:extLst>
          </p:cNvPr>
          <p:cNvSpPr txBox="1"/>
          <p:nvPr/>
        </p:nvSpPr>
        <p:spPr>
          <a:xfrm>
            <a:off x="1708673" y="4086584"/>
            <a:ext cx="613967" cy="500137"/>
          </a:xfrm>
          <a:prstGeom prst="rect">
            <a:avLst/>
          </a:prstGeom>
        </p:spPr>
        <p:txBody>
          <a:bodyPr lIns="0" tIns="0" rIns="0" bIns="0" rtlCol="0" anchor="t">
            <a:spAutoFit/>
          </a:bodyPr>
          <a:lstStyle/>
          <a:p>
            <a:pPr algn="ctr">
              <a:lnSpc>
                <a:spcPts val="3920"/>
              </a:lnSpc>
              <a:spcBef>
                <a:spcPct val="0"/>
              </a:spcBef>
            </a:pPr>
            <a:r>
              <a:rPr lang="en-US" sz="1867" dirty="0">
                <a:solidFill>
                  <a:srgbClr val="000000"/>
                </a:solidFill>
                <a:latin typeface="Aileron Heavy"/>
              </a:rPr>
              <a:t>‘’</a:t>
            </a:r>
          </a:p>
        </p:txBody>
      </p:sp>
      <p:pic>
        <p:nvPicPr>
          <p:cNvPr id="22" name="Image 21"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354225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reeform 12">
            <a:extLst>
              <a:ext uri="{FF2B5EF4-FFF2-40B4-BE49-F238E27FC236}">
                <a16:creationId xmlns:a16="http://schemas.microsoft.com/office/drawing/2014/main" id="{FA8E047F-084D-18C8-4E53-8C4907F88A25}"/>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2"/>
            <a:stretch>
              <a:fillRect t="-1141373" b="-233142"/>
            </a:stretch>
          </a:blipFill>
        </p:spPr>
      </p:sp>
      <p:sp>
        <p:nvSpPr>
          <p:cNvPr id="31" name="Freeform 2">
            <a:extLst>
              <a:ext uri="{FF2B5EF4-FFF2-40B4-BE49-F238E27FC236}">
                <a16:creationId xmlns:a16="http://schemas.microsoft.com/office/drawing/2014/main" id="{B07B7294-18F4-0121-D5E1-CC2C3FFB86B0}"/>
              </a:ext>
            </a:extLst>
          </p:cNvPr>
          <p:cNvSpPr/>
          <p:nvPr/>
        </p:nvSpPr>
        <p:spPr>
          <a:xfrm>
            <a:off x="1" y="-19827"/>
            <a:ext cx="12192000" cy="161169"/>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2"/>
            <a:stretch>
              <a:fillRect t="-308387" b="-1000058"/>
            </a:stretch>
          </a:blipFill>
        </p:spPr>
      </p:sp>
      <p:pic>
        <p:nvPicPr>
          <p:cNvPr id="2" name="Image 1">
            <a:extLst>
              <a:ext uri="{FF2B5EF4-FFF2-40B4-BE49-F238E27FC236}">
                <a16:creationId xmlns:a16="http://schemas.microsoft.com/office/drawing/2014/main" id="{1D48D4B5-704E-3690-E45A-5D2115C61E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125" b="36573"/>
          <a:stretch/>
        </p:blipFill>
        <p:spPr>
          <a:xfrm>
            <a:off x="4826000" y="2009854"/>
            <a:ext cx="1676400" cy="1774933"/>
          </a:xfrm>
          <a:prstGeom prst="rect">
            <a:avLst/>
          </a:prstGeom>
        </p:spPr>
      </p:pic>
      <p:pic>
        <p:nvPicPr>
          <p:cNvPr id="3" name="Image 2">
            <a:extLst>
              <a:ext uri="{FF2B5EF4-FFF2-40B4-BE49-F238E27FC236}">
                <a16:creationId xmlns:a16="http://schemas.microsoft.com/office/drawing/2014/main" id="{E5F522AD-063F-1BA6-62F4-65252B47ED76}"/>
              </a:ext>
            </a:extLst>
          </p:cNvPr>
          <p:cNvPicPr>
            <a:picLocks noChangeAspect="1"/>
          </p:cNvPicPr>
          <p:nvPr/>
        </p:nvPicPr>
        <p:blipFill rotWithShape="1">
          <a:blip r:embed="rId4">
            <a:extLst>
              <a:ext uri="{28A0092B-C50C-407E-A947-70E740481C1C}">
                <a14:useLocalDpi xmlns:a14="http://schemas.microsoft.com/office/drawing/2010/main" val="0"/>
              </a:ext>
            </a:extLst>
          </a:blip>
          <a:srcRect t="18447"/>
          <a:stretch/>
        </p:blipFill>
        <p:spPr>
          <a:xfrm>
            <a:off x="7610088" y="2046565"/>
            <a:ext cx="3667512" cy="3987959"/>
          </a:xfrm>
          <a:prstGeom prst="rect">
            <a:avLst/>
          </a:prstGeom>
        </p:spPr>
      </p:pic>
      <p:pic>
        <p:nvPicPr>
          <p:cNvPr id="33" name="Image 32">
            <a:extLst>
              <a:ext uri="{FF2B5EF4-FFF2-40B4-BE49-F238E27FC236}">
                <a16:creationId xmlns:a16="http://schemas.microsoft.com/office/drawing/2014/main" id="{21AFAC82-AFB2-E52E-59BC-22349B7B0BE8}"/>
              </a:ext>
            </a:extLst>
          </p:cNvPr>
          <p:cNvPicPr>
            <a:picLocks noChangeAspect="1"/>
          </p:cNvPicPr>
          <p:nvPr/>
        </p:nvPicPr>
        <p:blipFill rotWithShape="1">
          <a:blip r:embed="rId5"/>
          <a:srcRect l="41801" t="37609" r="37116" b="30208"/>
          <a:stretch/>
        </p:blipFill>
        <p:spPr>
          <a:xfrm>
            <a:off x="4826000" y="4531065"/>
            <a:ext cx="1676400" cy="1438683"/>
          </a:xfrm>
          <a:prstGeom prst="rect">
            <a:avLst/>
          </a:prstGeom>
        </p:spPr>
      </p:pic>
      <p:pic>
        <p:nvPicPr>
          <p:cNvPr id="35" name="Image 34">
            <a:extLst>
              <a:ext uri="{FF2B5EF4-FFF2-40B4-BE49-F238E27FC236}">
                <a16:creationId xmlns:a16="http://schemas.microsoft.com/office/drawing/2014/main" id="{69CB01C1-7688-EF8F-E74E-18443413C842}"/>
              </a:ext>
            </a:extLst>
          </p:cNvPr>
          <p:cNvPicPr>
            <a:picLocks noChangeAspect="1"/>
          </p:cNvPicPr>
          <p:nvPr/>
        </p:nvPicPr>
        <p:blipFill rotWithShape="1">
          <a:blip r:embed="rId6"/>
          <a:srcRect l="37702" t="32292" r="37116" b="16667"/>
          <a:stretch/>
        </p:blipFill>
        <p:spPr>
          <a:xfrm>
            <a:off x="254000" y="2065673"/>
            <a:ext cx="3556000" cy="4052185"/>
          </a:xfrm>
          <a:prstGeom prst="rect">
            <a:avLst/>
          </a:prstGeom>
        </p:spPr>
      </p:pic>
      <p:sp>
        <p:nvSpPr>
          <p:cNvPr id="36" name="TextBox 7">
            <a:extLst>
              <a:ext uri="{FF2B5EF4-FFF2-40B4-BE49-F238E27FC236}">
                <a16:creationId xmlns:a16="http://schemas.microsoft.com/office/drawing/2014/main" id="{281DD9B0-C817-414B-EEAD-F1AD10979EC0}"/>
              </a:ext>
            </a:extLst>
          </p:cNvPr>
          <p:cNvSpPr txBox="1"/>
          <p:nvPr/>
        </p:nvSpPr>
        <p:spPr>
          <a:xfrm>
            <a:off x="3978140" y="381001"/>
            <a:ext cx="4235721" cy="294953"/>
          </a:xfrm>
          <a:prstGeom prst="rect">
            <a:avLst/>
          </a:prstGeom>
        </p:spPr>
        <p:txBody>
          <a:bodyPr lIns="0" tIns="0" rIns="0" bIns="0" rtlCol="0" anchor="t">
            <a:spAutoFit/>
          </a:bodyPr>
          <a:lstStyle/>
          <a:p>
            <a:pPr algn="ctr">
              <a:lnSpc>
                <a:spcPts val="2279"/>
              </a:lnSpc>
            </a:pPr>
            <a:r>
              <a:rPr lang="en-US" sz="2400" dirty="0" err="1">
                <a:solidFill>
                  <a:srgbClr val="487307"/>
                </a:solidFill>
                <a:latin typeface="Nunito Sans Bold"/>
              </a:rPr>
              <a:t>Quelques</a:t>
            </a:r>
            <a:r>
              <a:rPr lang="en-US" sz="2400" dirty="0">
                <a:solidFill>
                  <a:srgbClr val="487307"/>
                </a:solidFill>
                <a:latin typeface="Nunito Sans Bold"/>
              </a:rPr>
              <a:t> images</a:t>
            </a:r>
          </a:p>
        </p:txBody>
      </p:sp>
      <p:sp>
        <p:nvSpPr>
          <p:cNvPr id="37" name="TextBox 7">
            <a:extLst>
              <a:ext uri="{FF2B5EF4-FFF2-40B4-BE49-F238E27FC236}">
                <a16:creationId xmlns:a16="http://schemas.microsoft.com/office/drawing/2014/main" id="{14E2C9D6-E8F2-3A31-276E-7FD21DBAFF08}"/>
              </a:ext>
            </a:extLst>
          </p:cNvPr>
          <p:cNvSpPr txBox="1"/>
          <p:nvPr/>
        </p:nvSpPr>
        <p:spPr>
          <a:xfrm>
            <a:off x="863600" y="1273462"/>
            <a:ext cx="2336800" cy="589905"/>
          </a:xfrm>
          <a:prstGeom prst="rect">
            <a:avLst/>
          </a:prstGeom>
        </p:spPr>
        <p:txBody>
          <a:bodyPr wrap="square" lIns="0" tIns="0" rIns="0" bIns="0" rtlCol="0" anchor="t">
            <a:spAutoFit/>
          </a:bodyPr>
          <a:lstStyle/>
          <a:p>
            <a:pPr algn="ctr">
              <a:lnSpc>
                <a:spcPts val="2279"/>
              </a:lnSpc>
            </a:pPr>
            <a:r>
              <a:rPr lang="en-US" sz="1600" dirty="0" err="1">
                <a:latin typeface="Nunito Sans Bold"/>
              </a:rPr>
              <a:t>Réparation</a:t>
            </a:r>
            <a:r>
              <a:rPr lang="en-US" sz="1600" dirty="0">
                <a:latin typeface="Nunito Sans Bold"/>
              </a:rPr>
              <a:t> du </a:t>
            </a:r>
            <a:r>
              <a:rPr lang="en-US" sz="1600" dirty="0" err="1">
                <a:latin typeface="Nunito Sans Bold"/>
              </a:rPr>
              <a:t>toit</a:t>
            </a:r>
            <a:r>
              <a:rPr lang="en-US" sz="1600" dirty="0">
                <a:latin typeface="Nunito Sans Bold"/>
              </a:rPr>
              <a:t> du </a:t>
            </a:r>
            <a:r>
              <a:rPr lang="en-US" sz="1600" dirty="0" err="1">
                <a:latin typeface="Nunito Sans Bold"/>
              </a:rPr>
              <a:t>batiment</a:t>
            </a:r>
            <a:r>
              <a:rPr lang="en-US" sz="1600" dirty="0">
                <a:latin typeface="Nunito Sans Bold"/>
              </a:rPr>
              <a:t> </a:t>
            </a:r>
            <a:r>
              <a:rPr lang="en-US" sz="1600" dirty="0" err="1">
                <a:latin typeface="Nunito Sans Bold"/>
              </a:rPr>
              <a:t>d’élevage</a:t>
            </a:r>
            <a:r>
              <a:rPr lang="en-US" sz="1600" dirty="0">
                <a:latin typeface="Nunito Sans Bold"/>
              </a:rPr>
              <a:t> </a:t>
            </a:r>
          </a:p>
        </p:txBody>
      </p:sp>
      <p:sp>
        <p:nvSpPr>
          <p:cNvPr id="38" name="TextBox 7">
            <a:extLst>
              <a:ext uri="{FF2B5EF4-FFF2-40B4-BE49-F238E27FC236}">
                <a16:creationId xmlns:a16="http://schemas.microsoft.com/office/drawing/2014/main" id="{338800CC-612B-DF48-D418-4B853F0D2D7F}"/>
              </a:ext>
            </a:extLst>
          </p:cNvPr>
          <p:cNvSpPr txBox="1"/>
          <p:nvPr/>
        </p:nvSpPr>
        <p:spPr>
          <a:xfrm>
            <a:off x="4495800" y="1552171"/>
            <a:ext cx="2336800" cy="294953"/>
          </a:xfrm>
          <a:prstGeom prst="rect">
            <a:avLst/>
          </a:prstGeom>
        </p:spPr>
        <p:txBody>
          <a:bodyPr wrap="square" lIns="0" tIns="0" rIns="0" bIns="0" rtlCol="0" anchor="t">
            <a:spAutoFit/>
          </a:bodyPr>
          <a:lstStyle/>
          <a:p>
            <a:pPr algn="ctr">
              <a:lnSpc>
                <a:spcPts val="2279"/>
              </a:lnSpc>
            </a:pPr>
            <a:r>
              <a:rPr lang="en-US" sz="1600" dirty="0">
                <a:latin typeface="Nunito Sans Bold"/>
              </a:rPr>
              <a:t>Accident de circulation</a:t>
            </a:r>
          </a:p>
        </p:txBody>
      </p:sp>
      <p:sp>
        <p:nvSpPr>
          <p:cNvPr id="39" name="TextBox 7">
            <a:extLst>
              <a:ext uri="{FF2B5EF4-FFF2-40B4-BE49-F238E27FC236}">
                <a16:creationId xmlns:a16="http://schemas.microsoft.com/office/drawing/2014/main" id="{0EF47693-19E2-2151-0457-05E24F9BC8B6}"/>
              </a:ext>
            </a:extLst>
          </p:cNvPr>
          <p:cNvSpPr txBox="1"/>
          <p:nvPr/>
        </p:nvSpPr>
        <p:spPr>
          <a:xfrm>
            <a:off x="4530493" y="4110014"/>
            <a:ext cx="2336800" cy="294953"/>
          </a:xfrm>
          <a:prstGeom prst="rect">
            <a:avLst/>
          </a:prstGeom>
        </p:spPr>
        <p:txBody>
          <a:bodyPr wrap="square" lIns="0" tIns="0" rIns="0" bIns="0" rtlCol="0" anchor="t">
            <a:spAutoFit/>
          </a:bodyPr>
          <a:lstStyle/>
          <a:p>
            <a:pPr algn="ctr">
              <a:lnSpc>
                <a:spcPts val="2279"/>
              </a:lnSpc>
            </a:pPr>
            <a:r>
              <a:rPr lang="en-US" sz="1600" dirty="0">
                <a:latin typeface="Nunito Sans Bold"/>
              </a:rPr>
              <a:t>Panne de </a:t>
            </a:r>
            <a:r>
              <a:rPr lang="en-US" sz="1600" dirty="0" err="1">
                <a:latin typeface="Nunito Sans Bold"/>
              </a:rPr>
              <a:t>pneus</a:t>
            </a:r>
            <a:endParaRPr lang="en-US" sz="1600" dirty="0">
              <a:latin typeface="Nunito Sans Bold"/>
            </a:endParaRPr>
          </a:p>
        </p:txBody>
      </p:sp>
      <p:sp>
        <p:nvSpPr>
          <p:cNvPr id="40" name="TextBox 7">
            <a:extLst>
              <a:ext uri="{FF2B5EF4-FFF2-40B4-BE49-F238E27FC236}">
                <a16:creationId xmlns:a16="http://schemas.microsoft.com/office/drawing/2014/main" id="{B04BF7B0-6EFC-BF35-4960-CF8631E79043}"/>
              </a:ext>
            </a:extLst>
          </p:cNvPr>
          <p:cNvSpPr txBox="1"/>
          <p:nvPr/>
        </p:nvSpPr>
        <p:spPr>
          <a:xfrm>
            <a:off x="8128000" y="1384892"/>
            <a:ext cx="2336800" cy="589905"/>
          </a:xfrm>
          <a:prstGeom prst="rect">
            <a:avLst/>
          </a:prstGeom>
        </p:spPr>
        <p:txBody>
          <a:bodyPr wrap="square" lIns="0" tIns="0" rIns="0" bIns="0" rtlCol="0" anchor="t">
            <a:spAutoFit/>
          </a:bodyPr>
          <a:lstStyle/>
          <a:p>
            <a:pPr algn="ctr">
              <a:lnSpc>
                <a:spcPts val="2279"/>
              </a:lnSpc>
            </a:pPr>
            <a:r>
              <a:rPr lang="en-US" sz="1600" dirty="0" err="1">
                <a:latin typeface="Nunito Sans Bold"/>
              </a:rPr>
              <a:t>Ravitaillement</a:t>
            </a:r>
            <a:r>
              <a:rPr lang="en-US" sz="1600" dirty="0">
                <a:latin typeface="Nunito Sans Bold"/>
              </a:rPr>
              <a:t> </a:t>
            </a:r>
            <a:r>
              <a:rPr lang="en-US" sz="1600" dirty="0" err="1">
                <a:latin typeface="Nunito Sans Bold"/>
              </a:rPr>
              <a:t>en</a:t>
            </a:r>
            <a:r>
              <a:rPr lang="en-US" sz="1600" dirty="0">
                <a:latin typeface="Nunito Sans Bold"/>
              </a:rPr>
              <a:t> eau de </a:t>
            </a:r>
            <a:r>
              <a:rPr lang="en-US" sz="1600" dirty="0" err="1">
                <a:latin typeface="Nunito Sans Bold"/>
              </a:rPr>
              <a:t>boisson</a:t>
            </a:r>
            <a:r>
              <a:rPr lang="en-US" sz="1600" dirty="0">
                <a:latin typeface="Nunito Sans Bold"/>
              </a:rPr>
              <a:t> pour les </a:t>
            </a:r>
            <a:r>
              <a:rPr lang="en-US" sz="1600" dirty="0" err="1">
                <a:latin typeface="Nunito Sans Bold"/>
              </a:rPr>
              <a:t>poulets</a:t>
            </a:r>
            <a:endParaRPr lang="en-US" sz="1600" dirty="0">
              <a:latin typeface="Nunito Sans Bold"/>
            </a:endParaRPr>
          </a:p>
        </p:txBody>
      </p:sp>
      <p:pic>
        <p:nvPicPr>
          <p:cNvPr id="13" name="Image 12" descr="C:\Users\LENOVO\Desktop\Supports Forum\PROGRAMME MAV-02.png"/>
          <p:cNvPicPr/>
          <p:nvPr/>
        </p:nvPicPr>
        <p:blipFill rotWithShape="1">
          <a:blip r:embed="rId7"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1444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0620120-3BA6-D798-7D1F-A6BEECC7D7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73472"/>
            <a:ext cx="8195733" cy="5636928"/>
          </a:xfrm>
          <a:prstGeom prst="rect">
            <a:avLst/>
          </a:prstGeom>
        </p:spPr>
      </p:pic>
      <p:sp>
        <p:nvSpPr>
          <p:cNvPr id="4" name="ZoneTexte 3">
            <a:extLst>
              <a:ext uri="{FF2B5EF4-FFF2-40B4-BE49-F238E27FC236}">
                <a16:creationId xmlns:a16="http://schemas.microsoft.com/office/drawing/2014/main" id="{88E2AAB1-CBB4-6A75-7E25-16473F7E56FE}"/>
              </a:ext>
            </a:extLst>
          </p:cNvPr>
          <p:cNvSpPr txBox="1"/>
          <p:nvPr/>
        </p:nvSpPr>
        <p:spPr>
          <a:xfrm>
            <a:off x="5486400" y="2827867"/>
            <a:ext cx="1219200" cy="276999"/>
          </a:xfrm>
          <a:prstGeom prst="rect">
            <a:avLst/>
          </a:prstGeom>
          <a:noFill/>
        </p:spPr>
        <p:txBody>
          <a:bodyPr wrap="square" rtlCol="0">
            <a:spAutoFit/>
          </a:bodyPr>
          <a:lstStyle/>
          <a:p>
            <a:pPr algn="l"/>
            <a:endParaRPr lang="fr-GA" sz="1200" dirty="0"/>
          </a:p>
        </p:txBody>
      </p:sp>
      <p:sp>
        <p:nvSpPr>
          <p:cNvPr id="5" name="ZoneTexte 4">
            <a:extLst>
              <a:ext uri="{FF2B5EF4-FFF2-40B4-BE49-F238E27FC236}">
                <a16:creationId xmlns:a16="http://schemas.microsoft.com/office/drawing/2014/main" id="{6C3896F6-CD2F-DA08-E341-806C850BDF84}"/>
              </a:ext>
            </a:extLst>
          </p:cNvPr>
          <p:cNvSpPr txBox="1"/>
          <p:nvPr/>
        </p:nvSpPr>
        <p:spPr>
          <a:xfrm>
            <a:off x="270933" y="677334"/>
            <a:ext cx="8568267" cy="1056571"/>
          </a:xfrm>
          <a:prstGeom prst="rect">
            <a:avLst/>
          </a:prstGeom>
          <a:noFill/>
        </p:spPr>
        <p:txBody>
          <a:bodyPr wrap="square" rtlCol="0">
            <a:spAutoFit/>
          </a:bodyPr>
          <a:lstStyle/>
          <a:p>
            <a:pPr algn="l"/>
            <a:r>
              <a:rPr lang="fr-FR" sz="3133" dirty="0">
                <a:latin typeface="Arial" panose="020B0604020202020204" pitchFamily="34" charset="0"/>
                <a:cs typeface="Arial" panose="020B0604020202020204" pitchFamily="34" charset="0"/>
              </a:rPr>
              <a:t>Une Image de la culture de </a:t>
            </a:r>
            <a:r>
              <a:rPr lang="fr-FR" sz="3133" dirty="0" err="1">
                <a:latin typeface="Arial" panose="020B0604020202020204" pitchFamily="34" charset="0"/>
                <a:cs typeface="Arial" panose="020B0604020202020204" pitchFamily="34" charset="0"/>
              </a:rPr>
              <a:t>l’Azola</a:t>
            </a:r>
            <a:endParaRPr lang="fr-FR" sz="3133" dirty="0">
              <a:latin typeface="Arial" panose="020B0604020202020204" pitchFamily="34" charset="0"/>
              <a:cs typeface="Arial" panose="020B0604020202020204" pitchFamily="34" charset="0"/>
            </a:endParaRPr>
          </a:p>
          <a:p>
            <a:pPr algn="l"/>
            <a:endParaRPr lang="fr-GA" sz="3133"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0038D21F-E01B-351C-7D23-4F0D5096CB92}"/>
              </a:ext>
            </a:extLst>
          </p:cNvPr>
          <p:cNvSpPr txBox="1"/>
          <p:nvPr/>
        </p:nvSpPr>
        <p:spPr>
          <a:xfrm>
            <a:off x="8195733" y="2634590"/>
            <a:ext cx="3996267" cy="2502929"/>
          </a:xfrm>
          <a:prstGeom prst="rect">
            <a:avLst/>
          </a:prstGeom>
          <a:noFill/>
        </p:spPr>
        <p:txBody>
          <a:bodyPr wrap="square" rtlCol="0">
            <a:spAutoFit/>
          </a:bodyPr>
          <a:lstStyle/>
          <a:p>
            <a:pPr algn="l"/>
            <a:r>
              <a:rPr lang="fr-FR" sz="3133" dirty="0"/>
              <a:t>Expérimentation de </a:t>
            </a:r>
            <a:r>
              <a:rPr lang="fr-FR" sz="3133" dirty="0" err="1"/>
              <a:t>l’azola</a:t>
            </a:r>
            <a:r>
              <a:rPr lang="fr-FR" sz="3133" dirty="0"/>
              <a:t> dans l’alimentation des poulet de chair par un étudiant d’ EM Gabon</a:t>
            </a:r>
            <a:endParaRPr lang="fr-GA" sz="3133" dirty="0"/>
          </a:p>
        </p:txBody>
      </p:sp>
      <p:pic>
        <p:nvPicPr>
          <p:cNvPr id="6" name="Image 5" descr="C:\Users\LENOVO\Desktop\Supports Forum\PROGRAMME MAV-02.png"/>
          <p:cNvPicPr/>
          <p:nvPr/>
        </p:nvPicPr>
        <p:blipFill rotWithShape="1">
          <a:blip r:embed="rId3"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122287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2723" y="-869213"/>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172200"/>
            <a:ext cx="12192000" cy="685800"/>
          </a:xfrm>
          <a:custGeom>
            <a:avLst/>
            <a:gdLst/>
            <a:ahLst/>
            <a:cxnLst/>
            <a:rect l="l" t="t" r="r" b="b"/>
            <a:pathLst>
              <a:path w="18288000" h="1028700">
                <a:moveTo>
                  <a:pt x="0" y="0"/>
                </a:moveTo>
                <a:lnTo>
                  <a:pt x="18288000" y="0"/>
                </a:lnTo>
                <a:lnTo>
                  <a:pt x="18288000" y="1028700"/>
                </a:lnTo>
                <a:lnTo>
                  <a:pt x="0" y="1028700"/>
                </a:lnTo>
                <a:lnTo>
                  <a:pt x="0" y="0"/>
                </a:lnTo>
                <a:close/>
              </a:path>
            </a:pathLst>
          </a:custGeom>
          <a:blipFill>
            <a:blip r:embed="rId4"/>
            <a:stretch>
              <a:fillRect t="-593387" b="-491056"/>
            </a:stretch>
          </a:blipFill>
        </p:spPr>
      </p:sp>
      <p:grpSp>
        <p:nvGrpSpPr>
          <p:cNvPr id="4" name="Group 4"/>
          <p:cNvGrpSpPr/>
          <p:nvPr/>
        </p:nvGrpSpPr>
        <p:grpSpPr>
          <a:xfrm>
            <a:off x="273084" y="1440762"/>
            <a:ext cx="11645834" cy="3976476"/>
            <a:chOff x="0" y="0"/>
            <a:chExt cx="1934102" cy="660400"/>
          </a:xfrm>
        </p:grpSpPr>
        <p:sp>
          <p:nvSpPr>
            <p:cNvPr id="5" name="Freeform 5"/>
            <p:cNvSpPr/>
            <p:nvPr/>
          </p:nvSpPr>
          <p:spPr>
            <a:xfrm>
              <a:off x="0" y="0"/>
              <a:ext cx="1934102" cy="660400"/>
            </a:xfrm>
            <a:custGeom>
              <a:avLst/>
              <a:gdLst/>
              <a:ahLst/>
              <a:cxnLst/>
              <a:rect l="l" t="t" r="r" b="b"/>
              <a:pathLst>
                <a:path w="1934102" h="660400">
                  <a:moveTo>
                    <a:pt x="1809642" y="660400"/>
                  </a:moveTo>
                  <a:lnTo>
                    <a:pt x="124460" y="660400"/>
                  </a:lnTo>
                  <a:cubicBezTo>
                    <a:pt x="55880" y="660400"/>
                    <a:pt x="0" y="604520"/>
                    <a:pt x="0" y="535940"/>
                  </a:cubicBezTo>
                  <a:lnTo>
                    <a:pt x="0" y="124460"/>
                  </a:lnTo>
                  <a:cubicBezTo>
                    <a:pt x="0" y="55880"/>
                    <a:pt x="55880" y="0"/>
                    <a:pt x="124460" y="0"/>
                  </a:cubicBezTo>
                  <a:lnTo>
                    <a:pt x="1809642" y="0"/>
                  </a:lnTo>
                  <a:cubicBezTo>
                    <a:pt x="1878222" y="0"/>
                    <a:pt x="1934102" y="55880"/>
                    <a:pt x="1934102" y="124460"/>
                  </a:cubicBezTo>
                  <a:lnTo>
                    <a:pt x="1934102" y="535940"/>
                  </a:lnTo>
                  <a:cubicBezTo>
                    <a:pt x="1934102" y="604520"/>
                    <a:pt x="1878222" y="660400"/>
                    <a:pt x="1809642" y="660400"/>
                  </a:cubicBezTo>
                  <a:close/>
                </a:path>
              </a:pathLst>
            </a:custGeom>
            <a:solidFill>
              <a:srgbClr val="487307">
                <a:alpha val="95686"/>
              </a:srgbClr>
            </a:solidFill>
          </p:spPr>
        </p:sp>
      </p:grpSp>
      <p:sp>
        <p:nvSpPr>
          <p:cNvPr id="7" name="TextBox 7"/>
          <p:cNvSpPr txBox="1"/>
          <p:nvPr/>
        </p:nvSpPr>
        <p:spPr>
          <a:xfrm>
            <a:off x="737419" y="3223816"/>
            <a:ext cx="10669607" cy="384721"/>
          </a:xfrm>
          <a:prstGeom prst="rect">
            <a:avLst/>
          </a:prstGeom>
        </p:spPr>
        <p:txBody>
          <a:bodyPr lIns="0" tIns="0" rIns="0" bIns="0" rtlCol="0" anchor="t">
            <a:spAutoFit/>
          </a:bodyPr>
          <a:lstStyle/>
          <a:p>
            <a:pPr>
              <a:lnSpc>
                <a:spcPts val="3009"/>
              </a:lnSpc>
            </a:pPr>
            <a:r>
              <a:rPr lang="en-US" sz="3167" dirty="0">
                <a:solidFill>
                  <a:srgbClr val="FFFFFF"/>
                </a:solidFill>
                <a:latin typeface="Nunito Sans Bold"/>
              </a:rPr>
              <a:t>V. Conclusion</a:t>
            </a:r>
          </a:p>
        </p:txBody>
      </p:sp>
      <p:sp>
        <p:nvSpPr>
          <p:cNvPr id="8" name="Freeform 8"/>
          <p:cNvSpPr/>
          <p:nvPr/>
        </p:nvSpPr>
        <p:spPr>
          <a:xfrm rot="1107760">
            <a:off x="273084" y="189831"/>
            <a:ext cx="884065" cy="991939"/>
          </a:xfrm>
          <a:custGeom>
            <a:avLst/>
            <a:gdLst/>
            <a:ahLst/>
            <a:cxnLst/>
            <a:rect l="l" t="t" r="r" b="b"/>
            <a:pathLst>
              <a:path w="1326098" h="1487908">
                <a:moveTo>
                  <a:pt x="0" y="0"/>
                </a:moveTo>
                <a:lnTo>
                  <a:pt x="1326098" y="0"/>
                </a:lnTo>
                <a:lnTo>
                  <a:pt x="1326098" y="1487908"/>
                </a:lnTo>
                <a:lnTo>
                  <a:pt x="0" y="14879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rot="9196298">
            <a:off x="1849323" y="-209703"/>
            <a:ext cx="3815039" cy="1816913"/>
          </a:xfrm>
          <a:custGeom>
            <a:avLst/>
            <a:gdLst/>
            <a:ahLst/>
            <a:cxnLst/>
            <a:rect l="l" t="t" r="r" b="b"/>
            <a:pathLst>
              <a:path w="5722559" h="2725369">
                <a:moveTo>
                  <a:pt x="0" y="0"/>
                </a:moveTo>
                <a:lnTo>
                  <a:pt x="5722559" y="0"/>
                </a:lnTo>
                <a:lnTo>
                  <a:pt x="5722559" y="2725369"/>
                </a:lnTo>
                <a:lnTo>
                  <a:pt x="0" y="27253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10" name="Image 9"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92890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15564" y="703331"/>
            <a:ext cx="4235721" cy="294953"/>
          </a:xfrm>
          <a:prstGeom prst="rect">
            <a:avLst/>
          </a:prstGeom>
        </p:spPr>
        <p:txBody>
          <a:bodyPr lIns="0" tIns="0" rIns="0" bIns="0" rtlCol="0" anchor="t">
            <a:spAutoFit/>
          </a:bodyPr>
          <a:lstStyle/>
          <a:p>
            <a:pPr>
              <a:lnSpc>
                <a:spcPts val="2279"/>
              </a:lnSpc>
            </a:pPr>
            <a:r>
              <a:rPr lang="en-US" sz="2400">
                <a:solidFill>
                  <a:srgbClr val="487307"/>
                </a:solidFill>
                <a:latin typeface="Nunito Sans Bold"/>
              </a:rPr>
              <a:t>V. Conclusion </a:t>
            </a:r>
          </a:p>
        </p:txBody>
      </p:sp>
      <p:sp>
        <p:nvSpPr>
          <p:cNvPr id="5" name="TextBox 5"/>
          <p:cNvSpPr txBox="1"/>
          <p:nvPr/>
        </p:nvSpPr>
        <p:spPr>
          <a:xfrm>
            <a:off x="772094" y="1602432"/>
            <a:ext cx="10647813" cy="4103688"/>
          </a:xfrm>
          <a:prstGeom prst="rect">
            <a:avLst/>
          </a:prstGeom>
        </p:spPr>
        <p:txBody>
          <a:bodyPr lIns="0" tIns="0" rIns="0" bIns="0" rtlCol="0" anchor="t">
            <a:spAutoFit/>
          </a:bodyPr>
          <a:lstStyle/>
          <a:p>
            <a:pPr algn="just">
              <a:lnSpc>
                <a:spcPts val="3175"/>
              </a:lnSpc>
              <a:spcBef>
                <a:spcPct val="0"/>
              </a:spcBef>
            </a:pPr>
            <a:r>
              <a:rPr lang="fr-FR" sz="1867" dirty="0">
                <a:solidFill>
                  <a:srgbClr val="141414"/>
                </a:solidFill>
                <a:latin typeface="Source Sans Pro"/>
              </a:rPr>
              <a:t>Choisir d’investir dans le domaine de l’agroalimentaire demande une importante capacité d’adaptation aux imprévus et aux défis constants. </a:t>
            </a:r>
          </a:p>
          <a:p>
            <a:pPr algn="just">
              <a:lnSpc>
                <a:spcPts val="3175"/>
              </a:lnSpc>
              <a:spcBef>
                <a:spcPct val="0"/>
              </a:spcBef>
            </a:pPr>
            <a:endParaRPr lang="fr-FR" sz="1867" dirty="0">
              <a:solidFill>
                <a:srgbClr val="141414"/>
              </a:solidFill>
              <a:latin typeface="Source Sans Pro"/>
            </a:endParaRPr>
          </a:p>
          <a:p>
            <a:pPr algn="just">
              <a:lnSpc>
                <a:spcPts val="3175"/>
              </a:lnSpc>
              <a:spcBef>
                <a:spcPct val="0"/>
              </a:spcBef>
            </a:pPr>
            <a:r>
              <a:rPr lang="fr-FR" sz="1867" dirty="0">
                <a:solidFill>
                  <a:srgbClr val="141414"/>
                </a:solidFill>
                <a:latin typeface="Source Sans Pro"/>
              </a:rPr>
              <a:t>Toutefois, nous voulons inviter les jeunes  à entreprendre dans le domaine de l’agroalimentaire, afin d’augmenter la production, pour rendre disponibles les produits, particulièrement le poulet de chair qui est très consommé au regard du niveau des importations, qui traduit l’</a:t>
            </a:r>
            <a:r>
              <a:rPr lang="fr-FR" sz="1867" dirty="0" err="1">
                <a:solidFill>
                  <a:srgbClr val="141414"/>
                </a:solidFill>
                <a:latin typeface="Source Sans Pro"/>
              </a:rPr>
              <a:t>existance</a:t>
            </a:r>
            <a:r>
              <a:rPr lang="fr-FR" sz="1867" dirty="0">
                <a:solidFill>
                  <a:srgbClr val="141414"/>
                </a:solidFill>
                <a:latin typeface="Source Sans Pro"/>
              </a:rPr>
              <a:t> d’un marché national. </a:t>
            </a:r>
          </a:p>
          <a:p>
            <a:pPr algn="just">
              <a:lnSpc>
                <a:spcPts val="3175"/>
              </a:lnSpc>
              <a:spcBef>
                <a:spcPct val="0"/>
              </a:spcBef>
            </a:pPr>
            <a:endParaRPr lang="fr-FR" sz="1867" dirty="0">
              <a:solidFill>
                <a:srgbClr val="141414"/>
              </a:solidFill>
              <a:latin typeface="Source Sans Pro"/>
            </a:endParaRPr>
          </a:p>
          <a:p>
            <a:pPr algn="just">
              <a:lnSpc>
                <a:spcPts val="3175"/>
              </a:lnSpc>
              <a:spcBef>
                <a:spcPct val="0"/>
              </a:spcBef>
            </a:pPr>
            <a:r>
              <a:rPr lang="fr-FR" sz="1867" dirty="0">
                <a:solidFill>
                  <a:srgbClr val="141414"/>
                </a:solidFill>
                <a:latin typeface="Source Sans Pro"/>
              </a:rPr>
              <a:t>Pour se faire, nous interpellons le gouvernement à mettre en place des mesures incitatives et d’accompagnement pour l’installation des jeunes dans cette activité. </a:t>
            </a:r>
            <a:endParaRPr lang="en-US" sz="1867" dirty="0">
              <a:solidFill>
                <a:srgbClr val="141414"/>
              </a:solidFill>
              <a:latin typeface="Source Sans Pro"/>
            </a:endParaRPr>
          </a:p>
        </p:txBody>
      </p:sp>
      <p:sp>
        <p:nvSpPr>
          <p:cNvPr id="6" name="Freeform 12">
            <a:extLst>
              <a:ext uri="{FF2B5EF4-FFF2-40B4-BE49-F238E27FC236}">
                <a16:creationId xmlns:a16="http://schemas.microsoft.com/office/drawing/2014/main" id="{2CD7E5AE-4A24-9855-1D9D-53A5C02EA847}"/>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3"/>
            <a:stretch>
              <a:fillRect t="-1141373" b="-233142"/>
            </a:stretch>
          </a:blipFill>
        </p:spPr>
      </p:sp>
      <p:sp>
        <p:nvSpPr>
          <p:cNvPr id="7" name="Freeform 2">
            <a:extLst>
              <a:ext uri="{FF2B5EF4-FFF2-40B4-BE49-F238E27FC236}">
                <a16:creationId xmlns:a16="http://schemas.microsoft.com/office/drawing/2014/main" id="{D6701F42-6F80-191A-EC9D-5852F033FCAB}"/>
              </a:ext>
            </a:extLst>
          </p:cNvPr>
          <p:cNvSpPr/>
          <p:nvPr/>
        </p:nvSpPr>
        <p:spPr>
          <a:xfrm>
            <a:off x="1" y="-19827"/>
            <a:ext cx="12192000" cy="161169"/>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3"/>
            <a:stretch>
              <a:fillRect t="-308387" b="-1000058"/>
            </a:stretch>
          </a:blipFill>
        </p:spPr>
      </p:sp>
      <p:pic>
        <p:nvPicPr>
          <p:cNvPr id="8" name="Image 7" descr="C:\Users\LENOVO\Desktop\Supports Forum\PROGRAMME MAV-02.png"/>
          <p:cNvPicPr/>
          <p:nvPr/>
        </p:nvPicPr>
        <p:blipFill rotWithShape="1">
          <a:blip r:embed="rId4"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292011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0"/>
            <a:ext cx="12192001" cy="6858000"/>
            <a:chOff x="0" y="0"/>
            <a:chExt cx="4912784" cy="2709333"/>
          </a:xfrm>
        </p:grpSpPr>
        <p:sp>
          <p:nvSpPr>
            <p:cNvPr id="4" name="Freeform 4"/>
            <p:cNvSpPr/>
            <p:nvPr/>
          </p:nvSpPr>
          <p:spPr>
            <a:xfrm>
              <a:off x="0" y="0"/>
              <a:ext cx="4912784" cy="2709333"/>
            </a:xfrm>
            <a:custGeom>
              <a:avLst/>
              <a:gdLst/>
              <a:ahLst/>
              <a:cxnLst/>
              <a:rect l="l" t="t" r="r" b="b"/>
              <a:pathLst>
                <a:path w="4912784" h="2709333">
                  <a:moveTo>
                    <a:pt x="0" y="0"/>
                  </a:moveTo>
                  <a:lnTo>
                    <a:pt x="4912784" y="0"/>
                  </a:lnTo>
                  <a:lnTo>
                    <a:pt x="4912784" y="2709333"/>
                  </a:lnTo>
                  <a:lnTo>
                    <a:pt x="0" y="2709333"/>
                  </a:lnTo>
                  <a:close/>
                </a:path>
              </a:pathLst>
            </a:custGeom>
            <a:solidFill>
              <a:srgbClr val="163D06">
                <a:alpha val="60000"/>
              </a:srgbClr>
            </a:solidFill>
          </p:spPr>
        </p:sp>
        <p:sp>
          <p:nvSpPr>
            <p:cNvPr id="5" name="TextBox 5"/>
            <p:cNvSpPr txBox="1"/>
            <p:nvPr/>
          </p:nvSpPr>
          <p:spPr>
            <a:xfrm>
              <a:off x="0" y="-76200"/>
              <a:ext cx="4912784" cy="2785533"/>
            </a:xfrm>
            <a:prstGeom prst="rect">
              <a:avLst/>
            </a:prstGeom>
          </p:spPr>
          <p:txBody>
            <a:bodyPr lIns="33867" tIns="33867" rIns="33867" bIns="33867" rtlCol="0" anchor="ctr"/>
            <a:lstStyle/>
            <a:p>
              <a:pPr algn="ctr">
                <a:lnSpc>
                  <a:spcPts val="2416"/>
                </a:lnSpc>
              </a:pPr>
              <a:endParaRPr sz="1200"/>
            </a:p>
          </p:txBody>
        </p:sp>
      </p:grpSp>
      <p:sp>
        <p:nvSpPr>
          <p:cNvPr id="6" name="Freeform 6"/>
          <p:cNvSpPr/>
          <p:nvPr/>
        </p:nvSpPr>
        <p:spPr>
          <a:xfrm>
            <a:off x="0" y="6354539"/>
            <a:ext cx="12192000" cy="63503"/>
          </a:xfrm>
          <a:custGeom>
            <a:avLst/>
            <a:gdLst/>
            <a:ahLst/>
            <a:cxnLst/>
            <a:rect l="l" t="t" r="r" b="b"/>
            <a:pathLst>
              <a:path w="19050833" h="95254">
                <a:moveTo>
                  <a:pt x="0" y="0"/>
                </a:moveTo>
                <a:lnTo>
                  <a:pt x="19050833" y="0"/>
                </a:lnTo>
                <a:lnTo>
                  <a:pt x="19050833" y="95255"/>
                </a:lnTo>
                <a:lnTo>
                  <a:pt x="0" y="9525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TextBox 7"/>
          <p:cNvSpPr txBox="1"/>
          <p:nvPr/>
        </p:nvSpPr>
        <p:spPr>
          <a:xfrm>
            <a:off x="13629" y="1812111"/>
            <a:ext cx="5224760" cy="2180084"/>
          </a:xfrm>
          <a:prstGeom prst="rect">
            <a:avLst/>
          </a:prstGeom>
        </p:spPr>
        <p:txBody>
          <a:bodyPr lIns="0" tIns="0" rIns="0" bIns="0" rtlCol="0" anchor="t">
            <a:spAutoFit/>
          </a:bodyPr>
          <a:lstStyle/>
          <a:p>
            <a:pPr algn="ctr">
              <a:lnSpc>
                <a:spcPts val="16985"/>
              </a:lnSpc>
            </a:pPr>
            <a:r>
              <a:rPr lang="en-US" sz="12132" dirty="0">
                <a:solidFill>
                  <a:srgbClr val="FFFFFF"/>
                </a:solidFill>
                <a:latin typeface="Open Sans Bold"/>
              </a:rPr>
              <a:t>MERCI </a:t>
            </a:r>
          </a:p>
        </p:txBody>
      </p:sp>
      <p:sp>
        <p:nvSpPr>
          <p:cNvPr id="8" name="TextBox 8"/>
          <p:cNvSpPr txBox="1"/>
          <p:nvPr/>
        </p:nvSpPr>
        <p:spPr>
          <a:xfrm>
            <a:off x="-79540" y="3452543"/>
            <a:ext cx="8181027" cy="1000274"/>
          </a:xfrm>
          <a:prstGeom prst="rect">
            <a:avLst/>
          </a:prstGeom>
        </p:spPr>
        <p:txBody>
          <a:bodyPr lIns="0" tIns="0" rIns="0" bIns="0" rtlCol="0" anchor="t">
            <a:spAutoFit/>
          </a:bodyPr>
          <a:lstStyle/>
          <a:p>
            <a:pPr algn="ctr">
              <a:lnSpc>
                <a:spcPts val="7840"/>
              </a:lnSpc>
            </a:pPr>
            <a:r>
              <a:rPr lang="en-US" sz="5600" dirty="0">
                <a:solidFill>
                  <a:srgbClr val="FFFFFF"/>
                </a:solidFill>
                <a:latin typeface="Open Sans Bold"/>
              </a:rPr>
              <a:t>pour </a:t>
            </a:r>
            <a:r>
              <a:rPr lang="en-US" sz="5600" dirty="0" err="1">
                <a:solidFill>
                  <a:srgbClr val="FFFFFF"/>
                </a:solidFill>
                <a:latin typeface="Open Sans Bold"/>
              </a:rPr>
              <a:t>votre</a:t>
            </a:r>
            <a:r>
              <a:rPr lang="en-US" sz="5600" dirty="0">
                <a:solidFill>
                  <a:srgbClr val="FFFFFF"/>
                </a:solidFill>
                <a:latin typeface="Open Sans Bold"/>
              </a:rPr>
              <a:t> attention</a:t>
            </a:r>
          </a:p>
        </p:txBody>
      </p:sp>
      <p:sp>
        <p:nvSpPr>
          <p:cNvPr id="9" name="Freeform 9"/>
          <p:cNvSpPr/>
          <p:nvPr/>
        </p:nvSpPr>
        <p:spPr>
          <a:xfrm>
            <a:off x="1" y="6528541"/>
            <a:ext cx="12192000" cy="82383"/>
          </a:xfrm>
          <a:custGeom>
            <a:avLst/>
            <a:gdLst/>
            <a:ahLst/>
            <a:cxnLst/>
            <a:rect l="l" t="t" r="r" b="b"/>
            <a:pathLst>
              <a:path w="19050833" h="95254">
                <a:moveTo>
                  <a:pt x="0" y="0"/>
                </a:moveTo>
                <a:lnTo>
                  <a:pt x="19050832" y="0"/>
                </a:lnTo>
                <a:lnTo>
                  <a:pt x="19050832" y="95254"/>
                </a:lnTo>
                <a:lnTo>
                  <a:pt x="0" y="9525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TextBox 10"/>
          <p:cNvSpPr txBox="1"/>
          <p:nvPr/>
        </p:nvSpPr>
        <p:spPr>
          <a:xfrm>
            <a:off x="7874000" y="5387627"/>
            <a:ext cx="3898464" cy="371897"/>
          </a:xfrm>
          <a:prstGeom prst="rect">
            <a:avLst/>
          </a:prstGeom>
        </p:spPr>
        <p:txBody>
          <a:bodyPr wrap="square" lIns="0" tIns="0" rIns="0" bIns="0" rtlCol="0" anchor="t">
            <a:spAutoFit/>
          </a:bodyPr>
          <a:lstStyle/>
          <a:p>
            <a:pPr algn="r">
              <a:lnSpc>
                <a:spcPts val="2935"/>
              </a:lnSpc>
            </a:pPr>
            <a:r>
              <a:rPr lang="en-US" sz="2096" dirty="0">
                <a:solidFill>
                  <a:srgbClr val="FFFFFF"/>
                </a:solidFill>
                <a:latin typeface="Open Sans Bold"/>
              </a:rPr>
              <a:t>LES FERMES de L’ESTERIAS</a:t>
            </a:r>
          </a:p>
        </p:txBody>
      </p:sp>
      <p:sp>
        <p:nvSpPr>
          <p:cNvPr id="13" name="Freeform 11">
            <a:extLst>
              <a:ext uri="{FF2B5EF4-FFF2-40B4-BE49-F238E27FC236}">
                <a16:creationId xmlns:a16="http://schemas.microsoft.com/office/drawing/2014/main" id="{8166FD0C-AF3C-AE58-FA54-5122D8401F76}"/>
              </a:ext>
            </a:extLst>
          </p:cNvPr>
          <p:cNvSpPr/>
          <p:nvPr/>
        </p:nvSpPr>
        <p:spPr>
          <a:xfrm>
            <a:off x="9296535" y="2840488"/>
            <a:ext cx="2228449" cy="2228449"/>
          </a:xfrm>
          <a:custGeom>
            <a:avLst/>
            <a:gdLst/>
            <a:ahLst/>
            <a:cxnLst/>
            <a:rect l="l" t="t" r="r" b="b"/>
            <a:pathLst>
              <a:path w="5485143" h="5471430">
                <a:moveTo>
                  <a:pt x="0" y="0"/>
                </a:moveTo>
                <a:lnTo>
                  <a:pt x="5485143" y="0"/>
                </a:lnTo>
                <a:lnTo>
                  <a:pt x="5485143" y="5471430"/>
                </a:lnTo>
                <a:lnTo>
                  <a:pt x="0" y="547143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nvGrpSpPr>
          <p:cNvPr id="14" name="Group 11"/>
          <p:cNvGrpSpPr/>
          <p:nvPr/>
        </p:nvGrpSpPr>
        <p:grpSpPr>
          <a:xfrm>
            <a:off x="9360746" y="2973308"/>
            <a:ext cx="2100027" cy="1962810"/>
            <a:chOff x="0" y="0"/>
            <a:chExt cx="812800" cy="812800"/>
          </a:xfrm>
        </p:grpSpPr>
        <p:sp>
          <p:nvSpPr>
            <p:cNvPr id="15"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38041" t="-2072" r="-49197" b="-7708"/>
              </a:stretch>
            </a:blipFill>
          </p:spPr>
        </p:sp>
      </p:grpSp>
      <p:sp>
        <p:nvSpPr>
          <p:cNvPr id="11" name="ZoneTexte 10">
            <a:extLst>
              <a:ext uri="{FF2B5EF4-FFF2-40B4-BE49-F238E27FC236}">
                <a16:creationId xmlns:a16="http://schemas.microsoft.com/office/drawing/2014/main" id="{2A3544ED-CDAD-0786-1FA0-5D1A2529FD61}"/>
              </a:ext>
            </a:extLst>
          </p:cNvPr>
          <p:cNvSpPr txBox="1"/>
          <p:nvPr/>
        </p:nvSpPr>
        <p:spPr>
          <a:xfrm>
            <a:off x="5864061" y="5697938"/>
            <a:ext cx="6023139" cy="379656"/>
          </a:xfrm>
          <a:prstGeom prst="rect">
            <a:avLst/>
          </a:prstGeom>
          <a:noFill/>
        </p:spPr>
        <p:txBody>
          <a:bodyPr wrap="square" rtlCol="0">
            <a:spAutoFit/>
          </a:bodyPr>
          <a:lstStyle/>
          <a:p>
            <a:r>
              <a:rPr lang="fr-FR" sz="1867" b="1" dirty="0">
                <a:solidFill>
                  <a:schemeClr val="bg1"/>
                </a:solidFill>
              </a:rPr>
              <a:t>Présenté par Dre AUBIERGE MOUSSAVOU Epse IGOUWE A.</a:t>
            </a:r>
          </a:p>
        </p:txBody>
      </p:sp>
      <p:sp>
        <p:nvSpPr>
          <p:cNvPr id="12" name="ZoneTexte 11">
            <a:extLst>
              <a:ext uri="{FF2B5EF4-FFF2-40B4-BE49-F238E27FC236}">
                <a16:creationId xmlns:a16="http://schemas.microsoft.com/office/drawing/2014/main" id="{F531D798-FAF8-5BA4-D8A3-4CAD8901A090}"/>
              </a:ext>
            </a:extLst>
          </p:cNvPr>
          <p:cNvSpPr txBox="1"/>
          <p:nvPr/>
        </p:nvSpPr>
        <p:spPr>
          <a:xfrm>
            <a:off x="6213204" y="5980925"/>
            <a:ext cx="5559261" cy="379656"/>
          </a:xfrm>
          <a:prstGeom prst="rect">
            <a:avLst/>
          </a:prstGeom>
          <a:noFill/>
        </p:spPr>
        <p:txBody>
          <a:bodyPr wrap="square" rtlCol="0">
            <a:spAutoFit/>
          </a:bodyPr>
          <a:lstStyle/>
          <a:p>
            <a:pPr algn="r"/>
            <a:r>
              <a:rPr lang="fr-FR" sz="1867" b="1" dirty="0">
                <a:solidFill>
                  <a:schemeClr val="bg1"/>
                </a:solidFill>
              </a:rPr>
              <a:t>Tel : 077680000</a:t>
            </a:r>
          </a:p>
        </p:txBody>
      </p:sp>
      <p:pic>
        <p:nvPicPr>
          <p:cNvPr id="16" name="Image 15" descr="C:\Users\LENOVO\Desktop\Supports Forum\PROGRAMME MAV-02.png"/>
          <p:cNvPicPr/>
          <p:nvPr/>
        </p:nvPicPr>
        <p:blipFill rotWithShape="1">
          <a:blip r:embed="rId10"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8816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2723" y="-869213"/>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5470411"/>
            <a:ext cx="12192000" cy="1387589"/>
          </a:xfrm>
          <a:custGeom>
            <a:avLst/>
            <a:gdLst/>
            <a:ahLst/>
            <a:cxnLst/>
            <a:rect l="l" t="t" r="r" b="b"/>
            <a:pathLst>
              <a:path w="18288000" h="2081384">
                <a:moveTo>
                  <a:pt x="0" y="0"/>
                </a:moveTo>
                <a:lnTo>
                  <a:pt x="18288000" y="0"/>
                </a:lnTo>
                <a:lnTo>
                  <a:pt x="18288000" y="2081384"/>
                </a:lnTo>
                <a:lnTo>
                  <a:pt x="0" y="2081384"/>
                </a:lnTo>
                <a:lnTo>
                  <a:pt x="0" y="0"/>
                </a:lnTo>
                <a:close/>
              </a:path>
            </a:pathLst>
          </a:custGeom>
          <a:blipFill>
            <a:blip r:embed="rId4"/>
            <a:stretch>
              <a:fillRect t="-242699" b="-242699"/>
            </a:stretch>
          </a:blipFill>
        </p:spPr>
      </p:sp>
      <p:grpSp>
        <p:nvGrpSpPr>
          <p:cNvPr id="4" name="Group 4"/>
          <p:cNvGrpSpPr/>
          <p:nvPr/>
        </p:nvGrpSpPr>
        <p:grpSpPr>
          <a:xfrm>
            <a:off x="1130300" y="2035480"/>
            <a:ext cx="3049387" cy="1233853"/>
            <a:chOff x="0" y="0"/>
            <a:chExt cx="1934102" cy="782582"/>
          </a:xfrm>
        </p:grpSpPr>
        <p:sp>
          <p:nvSpPr>
            <p:cNvPr id="5" name="Freeform 5"/>
            <p:cNvSpPr/>
            <p:nvPr/>
          </p:nvSpPr>
          <p:spPr>
            <a:xfrm>
              <a:off x="0" y="0"/>
              <a:ext cx="1934102" cy="782583"/>
            </a:xfrm>
            <a:custGeom>
              <a:avLst/>
              <a:gdLst/>
              <a:ahLst/>
              <a:cxnLst/>
              <a:rect l="l" t="t" r="r" b="b"/>
              <a:pathLst>
                <a:path w="1934102" h="782583">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p:spPr>
        </p:sp>
      </p:grpSp>
      <p:grpSp>
        <p:nvGrpSpPr>
          <p:cNvPr id="6" name="Group 6"/>
          <p:cNvGrpSpPr/>
          <p:nvPr/>
        </p:nvGrpSpPr>
        <p:grpSpPr>
          <a:xfrm>
            <a:off x="4571307" y="2035480"/>
            <a:ext cx="3049387" cy="1233853"/>
            <a:chOff x="0" y="0"/>
            <a:chExt cx="1934102" cy="782582"/>
          </a:xfrm>
        </p:grpSpPr>
        <p:sp>
          <p:nvSpPr>
            <p:cNvPr id="7" name="Freeform 7"/>
            <p:cNvSpPr/>
            <p:nvPr/>
          </p:nvSpPr>
          <p:spPr>
            <a:xfrm>
              <a:off x="0" y="0"/>
              <a:ext cx="1934102" cy="782583"/>
            </a:xfrm>
            <a:custGeom>
              <a:avLst/>
              <a:gdLst/>
              <a:ahLst/>
              <a:cxnLst/>
              <a:rect l="l" t="t" r="r" b="b"/>
              <a:pathLst>
                <a:path w="1934102" h="782583">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p:spPr>
        </p:sp>
      </p:grpSp>
      <p:grpSp>
        <p:nvGrpSpPr>
          <p:cNvPr id="8" name="Group 8"/>
          <p:cNvGrpSpPr/>
          <p:nvPr/>
        </p:nvGrpSpPr>
        <p:grpSpPr>
          <a:xfrm>
            <a:off x="8075813" y="2035480"/>
            <a:ext cx="3049387" cy="1233853"/>
            <a:chOff x="0" y="0"/>
            <a:chExt cx="1934102" cy="782582"/>
          </a:xfrm>
        </p:grpSpPr>
        <p:sp>
          <p:nvSpPr>
            <p:cNvPr id="9" name="Freeform 9"/>
            <p:cNvSpPr/>
            <p:nvPr/>
          </p:nvSpPr>
          <p:spPr>
            <a:xfrm>
              <a:off x="0" y="0"/>
              <a:ext cx="1934102" cy="782583"/>
            </a:xfrm>
            <a:custGeom>
              <a:avLst/>
              <a:gdLst/>
              <a:ahLst/>
              <a:cxnLst/>
              <a:rect l="l" t="t" r="r" b="b"/>
              <a:pathLst>
                <a:path w="1934102" h="782583">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p:spPr>
        </p:sp>
      </p:grpSp>
      <p:grpSp>
        <p:nvGrpSpPr>
          <p:cNvPr id="10" name="Group 10"/>
          <p:cNvGrpSpPr/>
          <p:nvPr/>
        </p:nvGrpSpPr>
        <p:grpSpPr>
          <a:xfrm>
            <a:off x="4571307" y="3525168"/>
            <a:ext cx="3049387" cy="1233853"/>
            <a:chOff x="0" y="0"/>
            <a:chExt cx="1934102" cy="782582"/>
          </a:xfrm>
        </p:grpSpPr>
        <p:sp>
          <p:nvSpPr>
            <p:cNvPr id="11" name="Freeform 11"/>
            <p:cNvSpPr/>
            <p:nvPr/>
          </p:nvSpPr>
          <p:spPr>
            <a:xfrm>
              <a:off x="0" y="0"/>
              <a:ext cx="1934102" cy="782583"/>
            </a:xfrm>
            <a:custGeom>
              <a:avLst/>
              <a:gdLst/>
              <a:ahLst/>
              <a:cxnLst/>
              <a:rect l="l" t="t" r="r" b="b"/>
              <a:pathLst>
                <a:path w="1934102" h="782583">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p:spPr>
        </p:sp>
      </p:grpSp>
      <p:grpSp>
        <p:nvGrpSpPr>
          <p:cNvPr id="12" name="Group 12"/>
          <p:cNvGrpSpPr/>
          <p:nvPr/>
        </p:nvGrpSpPr>
        <p:grpSpPr>
          <a:xfrm>
            <a:off x="1130300" y="3525168"/>
            <a:ext cx="3049387" cy="1233853"/>
            <a:chOff x="0" y="0"/>
            <a:chExt cx="1934102" cy="782582"/>
          </a:xfrm>
        </p:grpSpPr>
        <p:sp>
          <p:nvSpPr>
            <p:cNvPr id="13" name="Freeform 13"/>
            <p:cNvSpPr/>
            <p:nvPr/>
          </p:nvSpPr>
          <p:spPr>
            <a:xfrm>
              <a:off x="0" y="0"/>
              <a:ext cx="1934102" cy="782583"/>
            </a:xfrm>
            <a:custGeom>
              <a:avLst/>
              <a:gdLst/>
              <a:ahLst/>
              <a:cxnLst/>
              <a:rect l="l" t="t" r="r" b="b"/>
              <a:pathLst>
                <a:path w="1934102" h="782583">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p:spPr>
        </p:sp>
      </p:grpSp>
      <p:sp>
        <p:nvSpPr>
          <p:cNvPr id="14" name="TextBox 14"/>
          <p:cNvSpPr txBox="1"/>
          <p:nvPr/>
        </p:nvSpPr>
        <p:spPr>
          <a:xfrm>
            <a:off x="4319665" y="401108"/>
            <a:ext cx="3799925" cy="654025"/>
          </a:xfrm>
          <a:prstGeom prst="rect">
            <a:avLst/>
          </a:prstGeom>
        </p:spPr>
        <p:txBody>
          <a:bodyPr lIns="0" tIns="0" rIns="0" bIns="0" rtlCol="0" anchor="t">
            <a:spAutoFit/>
          </a:bodyPr>
          <a:lstStyle/>
          <a:p>
            <a:pPr algn="ctr">
              <a:lnSpc>
                <a:spcPts val="5067"/>
              </a:lnSpc>
            </a:pPr>
            <a:r>
              <a:rPr lang="en-US" sz="5334">
                <a:solidFill>
                  <a:srgbClr val="141414"/>
                </a:solidFill>
                <a:latin typeface="Nunito Sans Heavy"/>
              </a:rPr>
              <a:t>Sommaire</a:t>
            </a:r>
          </a:p>
        </p:txBody>
      </p:sp>
      <p:sp>
        <p:nvSpPr>
          <p:cNvPr id="15" name="TextBox 15"/>
          <p:cNvSpPr txBox="1"/>
          <p:nvPr/>
        </p:nvSpPr>
        <p:spPr>
          <a:xfrm>
            <a:off x="1555751" y="2814180"/>
            <a:ext cx="2385087" cy="320601"/>
          </a:xfrm>
          <a:prstGeom prst="rect">
            <a:avLst/>
          </a:prstGeom>
        </p:spPr>
        <p:txBody>
          <a:bodyPr lIns="0" tIns="0" rIns="0" bIns="0" rtlCol="0" anchor="t">
            <a:spAutoFit/>
          </a:bodyPr>
          <a:lstStyle/>
          <a:p>
            <a:pPr>
              <a:lnSpc>
                <a:spcPts val="2496"/>
              </a:lnSpc>
            </a:pPr>
            <a:r>
              <a:rPr lang="en-US" sz="2133" dirty="0">
                <a:solidFill>
                  <a:srgbClr val="FFFFFF"/>
                </a:solidFill>
                <a:latin typeface="Nunito Sans Bold"/>
              </a:rPr>
              <a:t>Presentation</a:t>
            </a:r>
          </a:p>
        </p:txBody>
      </p:sp>
      <p:sp>
        <p:nvSpPr>
          <p:cNvPr id="16" name="TextBox 16"/>
          <p:cNvSpPr txBox="1"/>
          <p:nvPr/>
        </p:nvSpPr>
        <p:spPr>
          <a:xfrm>
            <a:off x="1555750" y="2190406"/>
            <a:ext cx="1935528" cy="718145"/>
          </a:xfrm>
          <a:prstGeom prst="rect">
            <a:avLst/>
          </a:prstGeom>
        </p:spPr>
        <p:txBody>
          <a:bodyPr lIns="0" tIns="0" rIns="0" bIns="0" rtlCol="0" anchor="t">
            <a:spAutoFit/>
          </a:bodyPr>
          <a:lstStyle/>
          <a:p>
            <a:pPr algn="just">
              <a:lnSpc>
                <a:spcPts val="5616"/>
              </a:lnSpc>
            </a:pPr>
            <a:r>
              <a:rPr lang="en-US" sz="4800">
                <a:solidFill>
                  <a:srgbClr val="FFFFFF"/>
                </a:solidFill>
                <a:latin typeface="Nunito Sans Heavy"/>
              </a:rPr>
              <a:t>01.</a:t>
            </a:r>
          </a:p>
        </p:txBody>
      </p:sp>
      <p:sp>
        <p:nvSpPr>
          <p:cNvPr id="17" name="TextBox 17"/>
          <p:cNvSpPr txBox="1"/>
          <p:nvPr/>
        </p:nvSpPr>
        <p:spPr>
          <a:xfrm>
            <a:off x="5027084" y="4273480"/>
            <a:ext cx="2385087" cy="320601"/>
          </a:xfrm>
          <a:prstGeom prst="rect">
            <a:avLst/>
          </a:prstGeom>
        </p:spPr>
        <p:txBody>
          <a:bodyPr lIns="0" tIns="0" rIns="0" bIns="0" rtlCol="0" anchor="t">
            <a:spAutoFit/>
          </a:bodyPr>
          <a:lstStyle/>
          <a:p>
            <a:pPr>
              <a:lnSpc>
                <a:spcPts val="2496"/>
              </a:lnSpc>
            </a:pPr>
            <a:r>
              <a:rPr lang="en-US" sz="2133">
                <a:solidFill>
                  <a:srgbClr val="FFFFFF"/>
                </a:solidFill>
                <a:latin typeface="Nunito Sans Bold"/>
              </a:rPr>
              <a:t>Conclusion</a:t>
            </a:r>
          </a:p>
        </p:txBody>
      </p:sp>
      <p:sp>
        <p:nvSpPr>
          <p:cNvPr id="18" name="TextBox 18"/>
          <p:cNvSpPr txBox="1"/>
          <p:nvPr/>
        </p:nvSpPr>
        <p:spPr>
          <a:xfrm>
            <a:off x="5027084" y="3656055"/>
            <a:ext cx="1948397" cy="718145"/>
          </a:xfrm>
          <a:prstGeom prst="rect">
            <a:avLst/>
          </a:prstGeom>
        </p:spPr>
        <p:txBody>
          <a:bodyPr lIns="0" tIns="0" rIns="0" bIns="0" rtlCol="0" anchor="t">
            <a:spAutoFit/>
          </a:bodyPr>
          <a:lstStyle/>
          <a:p>
            <a:pPr algn="just">
              <a:lnSpc>
                <a:spcPts val="5616"/>
              </a:lnSpc>
              <a:spcBef>
                <a:spcPct val="0"/>
              </a:spcBef>
            </a:pPr>
            <a:r>
              <a:rPr lang="en-US" sz="4800">
                <a:solidFill>
                  <a:srgbClr val="FFFFFF"/>
                </a:solidFill>
                <a:latin typeface="Nunito Sans Heavy"/>
              </a:rPr>
              <a:t>05.</a:t>
            </a:r>
          </a:p>
        </p:txBody>
      </p:sp>
      <p:sp>
        <p:nvSpPr>
          <p:cNvPr id="19" name="TextBox 19"/>
          <p:cNvSpPr txBox="1"/>
          <p:nvPr/>
        </p:nvSpPr>
        <p:spPr>
          <a:xfrm>
            <a:off x="1555750" y="4273480"/>
            <a:ext cx="2698737" cy="320601"/>
          </a:xfrm>
          <a:prstGeom prst="rect">
            <a:avLst/>
          </a:prstGeom>
        </p:spPr>
        <p:txBody>
          <a:bodyPr lIns="0" tIns="0" rIns="0" bIns="0" rtlCol="0" anchor="t">
            <a:spAutoFit/>
          </a:bodyPr>
          <a:lstStyle/>
          <a:p>
            <a:pPr>
              <a:lnSpc>
                <a:spcPts val="2496"/>
              </a:lnSpc>
            </a:pPr>
            <a:r>
              <a:rPr lang="en-US" sz="2133">
                <a:solidFill>
                  <a:srgbClr val="FFFFFF"/>
                </a:solidFill>
                <a:latin typeface="Nunito Sans Bold"/>
              </a:rPr>
              <a:t>Les leçons à tirer</a:t>
            </a:r>
          </a:p>
        </p:txBody>
      </p:sp>
      <p:sp>
        <p:nvSpPr>
          <p:cNvPr id="20" name="TextBox 20"/>
          <p:cNvSpPr txBox="1"/>
          <p:nvPr/>
        </p:nvSpPr>
        <p:spPr>
          <a:xfrm>
            <a:off x="1555750" y="3656055"/>
            <a:ext cx="1935528" cy="718145"/>
          </a:xfrm>
          <a:prstGeom prst="rect">
            <a:avLst/>
          </a:prstGeom>
        </p:spPr>
        <p:txBody>
          <a:bodyPr lIns="0" tIns="0" rIns="0" bIns="0" rtlCol="0" anchor="t">
            <a:spAutoFit/>
          </a:bodyPr>
          <a:lstStyle/>
          <a:p>
            <a:pPr algn="just">
              <a:lnSpc>
                <a:spcPts val="5616"/>
              </a:lnSpc>
            </a:pPr>
            <a:r>
              <a:rPr lang="en-US" sz="4800">
                <a:solidFill>
                  <a:srgbClr val="FFFFFF"/>
                </a:solidFill>
                <a:latin typeface="Nunito Sans Heavy"/>
              </a:rPr>
              <a:t>04.</a:t>
            </a:r>
          </a:p>
        </p:txBody>
      </p:sp>
      <p:sp>
        <p:nvSpPr>
          <p:cNvPr id="21" name="TextBox 21"/>
          <p:cNvSpPr txBox="1"/>
          <p:nvPr/>
        </p:nvSpPr>
        <p:spPr>
          <a:xfrm>
            <a:off x="8255215" y="2814180"/>
            <a:ext cx="2872057" cy="320601"/>
          </a:xfrm>
          <a:prstGeom prst="rect">
            <a:avLst/>
          </a:prstGeom>
        </p:spPr>
        <p:txBody>
          <a:bodyPr lIns="0" tIns="0" rIns="0" bIns="0" rtlCol="0" anchor="t">
            <a:spAutoFit/>
          </a:bodyPr>
          <a:lstStyle/>
          <a:p>
            <a:pPr>
              <a:lnSpc>
                <a:spcPts val="2496"/>
              </a:lnSpc>
            </a:pPr>
            <a:r>
              <a:rPr lang="en-US" sz="2133" dirty="0">
                <a:solidFill>
                  <a:srgbClr val="FFFFFF"/>
                </a:solidFill>
                <a:latin typeface="Nunito Sans Bold"/>
              </a:rPr>
              <a:t>Nos </a:t>
            </a:r>
            <a:r>
              <a:rPr lang="en-US" sz="2133" dirty="0" err="1">
                <a:solidFill>
                  <a:srgbClr val="FFFFFF"/>
                </a:solidFill>
                <a:latin typeface="Nunito Sans Bold"/>
              </a:rPr>
              <a:t>défis</a:t>
            </a:r>
            <a:r>
              <a:rPr lang="en-US" sz="2133" dirty="0">
                <a:solidFill>
                  <a:srgbClr val="FFFFFF"/>
                </a:solidFill>
                <a:latin typeface="Nunito Sans Bold"/>
              </a:rPr>
              <a:t> et </a:t>
            </a:r>
            <a:r>
              <a:rPr lang="en-US" sz="2133" dirty="0" err="1">
                <a:solidFill>
                  <a:srgbClr val="FFFFFF"/>
                </a:solidFill>
                <a:latin typeface="Nunito Sans Bold"/>
              </a:rPr>
              <a:t>besoins</a:t>
            </a:r>
            <a:endParaRPr lang="en-US" sz="2133" dirty="0">
              <a:solidFill>
                <a:srgbClr val="FFFFFF"/>
              </a:solidFill>
              <a:latin typeface="Nunito Sans Bold"/>
            </a:endParaRPr>
          </a:p>
        </p:txBody>
      </p:sp>
      <p:sp>
        <p:nvSpPr>
          <p:cNvPr id="22" name="TextBox 22"/>
          <p:cNvSpPr txBox="1"/>
          <p:nvPr/>
        </p:nvSpPr>
        <p:spPr>
          <a:xfrm>
            <a:off x="8249344" y="2190406"/>
            <a:ext cx="2028045" cy="718145"/>
          </a:xfrm>
          <a:prstGeom prst="rect">
            <a:avLst/>
          </a:prstGeom>
        </p:spPr>
        <p:txBody>
          <a:bodyPr lIns="0" tIns="0" rIns="0" bIns="0" rtlCol="0" anchor="t">
            <a:spAutoFit/>
          </a:bodyPr>
          <a:lstStyle/>
          <a:p>
            <a:pPr algn="just">
              <a:lnSpc>
                <a:spcPts val="5616"/>
              </a:lnSpc>
            </a:pPr>
            <a:r>
              <a:rPr lang="en-US" sz="4800">
                <a:solidFill>
                  <a:srgbClr val="FFFFFF"/>
                </a:solidFill>
                <a:latin typeface="Nunito Sans Heavy"/>
              </a:rPr>
              <a:t>03.</a:t>
            </a:r>
          </a:p>
        </p:txBody>
      </p:sp>
      <p:sp>
        <p:nvSpPr>
          <p:cNvPr id="23" name="TextBox 23"/>
          <p:cNvSpPr txBox="1"/>
          <p:nvPr/>
        </p:nvSpPr>
        <p:spPr>
          <a:xfrm>
            <a:off x="5027084" y="2814180"/>
            <a:ext cx="2385087" cy="320601"/>
          </a:xfrm>
          <a:prstGeom prst="rect">
            <a:avLst/>
          </a:prstGeom>
        </p:spPr>
        <p:txBody>
          <a:bodyPr lIns="0" tIns="0" rIns="0" bIns="0" rtlCol="0" anchor="t">
            <a:spAutoFit/>
          </a:bodyPr>
          <a:lstStyle/>
          <a:p>
            <a:pPr>
              <a:lnSpc>
                <a:spcPts val="2496"/>
              </a:lnSpc>
            </a:pPr>
            <a:r>
              <a:rPr lang="en-US" sz="2133" dirty="0">
                <a:solidFill>
                  <a:srgbClr val="FFFFFF"/>
                </a:solidFill>
                <a:latin typeface="Nunito Sans Bold"/>
              </a:rPr>
              <a:t>Nos </a:t>
            </a:r>
            <a:r>
              <a:rPr lang="en-US" sz="2133" dirty="0" err="1">
                <a:solidFill>
                  <a:srgbClr val="FFFFFF"/>
                </a:solidFill>
                <a:latin typeface="Nunito Sans Bold"/>
              </a:rPr>
              <a:t>Réalisations</a:t>
            </a:r>
            <a:endParaRPr lang="en-US" sz="2133" dirty="0">
              <a:solidFill>
                <a:srgbClr val="FFFFFF"/>
              </a:solidFill>
              <a:latin typeface="Nunito Sans Bold"/>
            </a:endParaRPr>
          </a:p>
        </p:txBody>
      </p:sp>
      <p:sp>
        <p:nvSpPr>
          <p:cNvPr id="24" name="TextBox 24"/>
          <p:cNvSpPr txBox="1"/>
          <p:nvPr/>
        </p:nvSpPr>
        <p:spPr>
          <a:xfrm>
            <a:off x="5027084" y="2190406"/>
            <a:ext cx="1948397" cy="718145"/>
          </a:xfrm>
          <a:prstGeom prst="rect">
            <a:avLst/>
          </a:prstGeom>
        </p:spPr>
        <p:txBody>
          <a:bodyPr lIns="0" tIns="0" rIns="0" bIns="0" rtlCol="0" anchor="t">
            <a:spAutoFit/>
          </a:bodyPr>
          <a:lstStyle/>
          <a:p>
            <a:pPr algn="just">
              <a:lnSpc>
                <a:spcPts val="5616"/>
              </a:lnSpc>
            </a:pPr>
            <a:r>
              <a:rPr lang="en-US" sz="4800">
                <a:solidFill>
                  <a:srgbClr val="FFFFFF"/>
                </a:solidFill>
                <a:latin typeface="Nunito Sans Heavy"/>
              </a:rPr>
              <a:t>02.</a:t>
            </a:r>
          </a:p>
        </p:txBody>
      </p:sp>
      <p:pic>
        <p:nvPicPr>
          <p:cNvPr id="25" name="Image 24" descr="C:\Users\LENOVO\Desktop\Supports Forum\PROGRAMME MAV-02.png"/>
          <p:cNvPicPr/>
          <p:nvPr/>
        </p:nvPicPr>
        <p:blipFill rotWithShape="1">
          <a:blip r:embed="rId5"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7282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2723" y="-869213"/>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172200"/>
            <a:ext cx="12192000" cy="685800"/>
          </a:xfrm>
          <a:custGeom>
            <a:avLst/>
            <a:gdLst/>
            <a:ahLst/>
            <a:cxnLst/>
            <a:rect l="l" t="t" r="r" b="b"/>
            <a:pathLst>
              <a:path w="18288000" h="1028700">
                <a:moveTo>
                  <a:pt x="0" y="0"/>
                </a:moveTo>
                <a:lnTo>
                  <a:pt x="18288000" y="0"/>
                </a:lnTo>
                <a:lnTo>
                  <a:pt x="18288000" y="1028700"/>
                </a:lnTo>
                <a:lnTo>
                  <a:pt x="0" y="1028700"/>
                </a:lnTo>
                <a:lnTo>
                  <a:pt x="0" y="0"/>
                </a:lnTo>
                <a:close/>
              </a:path>
            </a:pathLst>
          </a:custGeom>
          <a:blipFill>
            <a:blip r:embed="rId4"/>
            <a:stretch>
              <a:fillRect t="-593387" b="-491056"/>
            </a:stretch>
          </a:blipFill>
        </p:spPr>
      </p:sp>
      <p:grpSp>
        <p:nvGrpSpPr>
          <p:cNvPr id="4" name="Group 4"/>
          <p:cNvGrpSpPr/>
          <p:nvPr/>
        </p:nvGrpSpPr>
        <p:grpSpPr>
          <a:xfrm>
            <a:off x="273084" y="1440762"/>
            <a:ext cx="11645834" cy="3976476"/>
            <a:chOff x="0" y="0"/>
            <a:chExt cx="1934102" cy="660400"/>
          </a:xfrm>
        </p:grpSpPr>
        <p:sp>
          <p:nvSpPr>
            <p:cNvPr id="5" name="Freeform 5"/>
            <p:cNvSpPr/>
            <p:nvPr/>
          </p:nvSpPr>
          <p:spPr>
            <a:xfrm>
              <a:off x="0" y="0"/>
              <a:ext cx="1934102" cy="660400"/>
            </a:xfrm>
            <a:custGeom>
              <a:avLst/>
              <a:gdLst/>
              <a:ahLst/>
              <a:cxnLst/>
              <a:rect l="l" t="t" r="r" b="b"/>
              <a:pathLst>
                <a:path w="1934102" h="660400">
                  <a:moveTo>
                    <a:pt x="1809642" y="660400"/>
                  </a:moveTo>
                  <a:lnTo>
                    <a:pt x="124460" y="660400"/>
                  </a:lnTo>
                  <a:cubicBezTo>
                    <a:pt x="55880" y="660400"/>
                    <a:pt x="0" y="604520"/>
                    <a:pt x="0" y="535940"/>
                  </a:cubicBezTo>
                  <a:lnTo>
                    <a:pt x="0" y="124460"/>
                  </a:lnTo>
                  <a:cubicBezTo>
                    <a:pt x="0" y="55880"/>
                    <a:pt x="55880" y="0"/>
                    <a:pt x="124460" y="0"/>
                  </a:cubicBezTo>
                  <a:lnTo>
                    <a:pt x="1809642" y="0"/>
                  </a:lnTo>
                  <a:cubicBezTo>
                    <a:pt x="1878222" y="0"/>
                    <a:pt x="1934102" y="55880"/>
                    <a:pt x="1934102" y="124460"/>
                  </a:cubicBezTo>
                  <a:lnTo>
                    <a:pt x="1934102" y="535940"/>
                  </a:lnTo>
                  <a:cubicBezTo>
                    <a:pt x="1934102" y="604520"/>
                    <a:pt x="1878222" y="660400"/>
                    <a:pt x="1809642" y="660400"/>
                  </a:cubicBezTo>
                  <a:close/>
                </a:path>
              </a:pathLst>
            </a:custGeom>
            <a:solidFill>
              <a:srgbClr val="487307">
                <a:alpha val="95686"/>
              </a:srgbClr>
            </a:solidFill>
          </p:spPr>
        </p:sp>
      </p:grpSp>
      <p:sp>
        <p:nvSpPr>
          <p:cNvPr id="7" name="TextBox 7"/>
          <p:cNvSpPr txBox="1"/>
          <p:nvPr/>
        </p:nvSpPr>
        <p:spPr>
          <a:xfrm>
            <a:off x="980961" y="2094569"/>
            <a:ext cx="10525239" cy="2693045"/>
          </a:xfrm>
          <a:prstGeom prst="rect">
            <a:avLst/>
          </a:prstGeom>
        </p:spPr>
        <p:txBody>
          <a:bodyPr lIns="0" tIns="0" rIns="0" bIns="0" rtlCol="0" anchor="t">
            <a:spAutoFit/>
          </a:bodyPr>
          <a:lstStyle/>
          <a:p>
            <a:pPr>
              <a:lnSpc>
                <a:spcPts val="3009"/>
              </a:lnSpc>
            </a:pPr>
            <a:r>
              <a:rPr lang="en-US" sz="3167" dirty="0">
                <a:solidFill>
                  <a:srgbClr val="FFFFFF"/>
                </a:solidFill>
                <a:latin typeface="Nunito Sans Bold"/>
              </a:rPr>
              <a:t>I. </a:t>
            </a:r>
            <a:r>
              <a:rPr lang="en-US" sz="3167" dirty="0" err="1">
                <a:solidFill>
                  <a:srgbClr val="FFFFFF"/>
                </a:solidFill>
                <a:latin typeface="Nunito Sans Bold"/>
              </a:rPr>
              <a:t>Présentation</a:t>
            </a:r>
            <a:r>
              <a:rPr lang="en-US" sz="3167" dirty="0">
                <a:solidFill>
                  <a:srgbClr val="FFFFFF"/>
                </a:solidFill>
                <a:latin typeface="Nunito Sans Bold"/>
              </a:rPr>
              <a:t> de la </a:t>
            </a:r>
            <a:r>
              <a:rPr lang="en-US" sz="3167" dirty="0" err="1">
                <a:solidFill>
                  <a:srgbClr val="FFFFFF"/>
                </a:solidFill>
                <a:latin typeface="Nunito Sans Bold"/>
              </a:rPr>
              <a:t>Ferme</a:t>
            </a:r>
            <a:endParaRPr lang="en-US" sz="3167" dirty="0">
              <a:solidFill>
                <a:srgbClr val="FFFFFF"/>
              </a:solidFill>
              <a:latin typeface="Nunito Sans Bold"/>
            </a:endParaRPr>
          </a:p>
          <a:p>
            <a:pPr>
              <a:lnSpc>
                <a:spcPts val="3009"/>
              </a:lnSpc>
            </a:pPr>
            <a:endParaRPr lang="en-US" sz="3167" dirty="0">
              <a:solidFill>
                <a:srgbClr val="FFFFFF"/>
              </a:solidFill>
              <a:latin typeface="Nunito Sans Bold"/>
            </a:endParaRPr>
          </a:p>
          <a:p>
            <a:pPr>
              <a:lnSpc>
                <a:spcPts val="3009"/>
              </a:lnSpc>
            </a:pPr>
            <a:endParaRPr lang="en-US" sz="3167" dirty="0">
              <a:solidFill>
                <a:srgbClr val="FFFFFF"/>
              </a:solidFill>
              <a:latin typeface="Nunito Sans Bold"/>
            </a:endParaRPr>
          </a:p>
          <a:p>
            <a:pPr>
              <a:lnSpc>
                <a:spcPts val="3009"/>
              </a:lnSpc>
            </a:pPr>
            <a:r>
              <a:rPr lang="en-US" sz="3167" dirty="0">
                <a:solidFill>
                  <a:srgbClr val="FFFFFF"/>
                </a:solidFill>
                <a:latin typeface="Nunito Sans Bold"/>
              </a:rPr>
              <a:t>A. </a:t>
            </a:r>
            <a:r>
              <a:rPr lang="en-US" sz="3167" dirty="0" err="1">
                <a:solidFill>
                  <a:srgbClr val="FFFFFF"/>
                </a:solidFill>
                <a:latin typeface="Nunito Sans Bold"/>
              </a:rPr>
              <a:t>Historique</a:t>
            </a:r>
            <a:endParaRPr lang="en-US" sz="3167" dirty="0">
              <a:solidFill>
                <a:srgbClr val="FFFFFF"/>
              </a:solidFill>
              <a:latin typeface="Nunito Sans Bold"/>
            </a:endParaRPr>
          </a:p>
          <a:p>
            <a:pPr>
              <a:lnSpc>
                <a:spcPts val="3009"/>
              </a:lnSpc>
            </a:pPr>
            <a:endParaRPr lang="en-US" sz="3167" dirty="0">
              <a:solidFill>
                <a:srgbClr val="FFFFFF"/>
              </a:solidFill>
              <a:latin typeface="Nunito Sans Bold"/>
            </a:endParaRPr>
          </a:p>
          <a:p>
            <a:pPr>
              <a:lnSpc>
                <a:spcPts val="3009"/>
              </a:lnSpc>
            </a:pPr>
            <a:r>
              <a:rPr lang="en-US" sz="3167" dirty="0">
                <a:solidFill>
                  <a:srgbClr val="FFFFFF"/>
                </a:solidFill>
                <a:latin typeface="Nunito Sans Bold"/>
              </a:rPr>
              <a:t>B. Nos </a:t>
            </a:r>
            <a:r>
              <a:rPr lang="en-US" sz="3167" dirty="0" err="1">
                <a:solidFill>
                  <a:srgbClr val="FFFFFF"/>
                </a:solidFill>
                <a:latin typeface="Nunito Sans Bold"/>
              </a:rPr>
              <a:t>objectifs</a:t>
            </a:r>
            <a:endParaRPr lang="en-US" sz="3167" dirty="0">
              <a:solidFill>
                <a:srgbClr val="FFFFFF"/>
              </a:solidFill>
              <a:latin typeface="Nunito Sans Bold"/>
            </a:endParaRPr>
          </a:p>
          <a:p>
            <a:pPr>
              <a:lnSpc>
                <a:spcPts val="3009"/>
              </a:lnSpc>
            </a:pPr>
            <a:endParaRPr lang="en-US" sz="3167" dirty="0">
              <a:solidFill>
                <a:srgbClr val="FFFFFF"/>
              </a:solidFill>
              <a:latin typeface="Nunito Sans Bold"/>
            </a:endParaRPr>
          </a:p>
        </p:txBody>
      </p:sp>
      <p:sp>
        <p:nvSpPr>
          <p:cNvPr id="8" name="Freeform 8"/>
          <p:cNvSpPr/>
          <p:nvPr/>
        </p:nvSpPr>
        <p:spPr>
          <a:xfrm rot="1107760">
            <a:off x="273084" y="189831"/>
            <a:ext cx="884065" cy="991939"/>
          </a:xfrm>
          <a:custGeom>
            <a:avLst/>
            <a:gdLst/>
            <a:ahLst/>
            <a:cxnLst/>
            <a:rect l="l" t="t" r="r" b="b"/>
            <a:pathLst>
              <a:path w="1326098" h="1487908">
                <a:moveTo>
                  <a:pt x="0" y="0"/>
                </a:moveTo>
                <a:lnTo>
                  <a:pt x="1326098" y="0"/>
                </a:lnTo>
                <a:lnTo>
                  <a:pt x="1326098" y="1487908"/>
                </a:lnTo>
                <a:lnTo>
                  <a:pt x="0" y="14879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rot="9196298">
            <a:off x="1849323" y="-209703"/>
            <a:ext cx="3815039" cy="1816913"/>
          </a:xfrm>
          <a:custGeom>
            <a:avLst/>
            <a:gdLst/>
            <a:ahLst/>
            <a:cxnLst/>
            <a:rect l="l" t="t" r="r" b="b"/>
            <a:pathLst>
              <a:path w="5722559" h="2725369">
                <a:moveTo>
                  <a:pt x="0" y="0"/>
                </a:moveTo>
                <a:lnTo>
                  <a:pt x="5722559" y="0"/>
                </a:lnTo>
                <a:lnTo>
                  <a:pt x="5722559" y="2725369"/>
                </a:lnTo>
                <a:lnTo>
                  <a:pt x="0" y="27253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10" name="Image 9"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03214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685800" y="899807"/>
            <a:ext cx="11021234" cy="5058386"/>
            <a:chOff x="0" y="0"/>
            <a:chExt cx="6740117" cy="3093494"/>
          </a:xfrm>
        </p:grpSpPr>
        <p:sp>
          <p:nvSpPr>
            <p:cNvPr id="4" name="Freeform 4"/>
            <p:cNvSpPr/>
            <p:nvPr/>
          </p:nvSpPr>
          <p:spPr>
            <a:xfrm>
              <a:off x="0" y="0"/>
              <a:ext cx="6740117" cy="3093494"/>
            </a:xfrm>
            <a:custGeom>
              <a:avLst/>
              <a:gdLst/>
              <a:ahLst/>
              <a:cxnLst/>
              <a:rect l="l" t="t" r="r" b="b"/>
              <a:pathLst>
                <a:path w="6740117" h="3093494">
                  <a:moveTo>
                    <a:pt x="6615657" y="3093494"/>
                  </a:moveTo>
                  <a:lnTo>
                    <a:pt x="124460" y="3093494"/>
                  </a:lnTo>
                  <a:cubicBezTo>
                    <a:pt x="55880" y="3093494"/>
                    <a:pt x="0" y="3037614"/>
                    <a:pt x="0" y="2969034"/>
                  </a:cubicBezTo>
                  <a:lnTo>
                    <a:pt x="0" y="124460"/>
                  </a:lnTo>
                  <a:cubicBezTo>
                    <a:pt x="0" y="55880"/>
                    <a:pt x="55880" y="0"/>
                    <a:pt x="124460" y="0"/>
                  </a:cubicBezTo>
                  <a:lnTo>
                    <a:pt x="6615657" y="0"/>
                  </a:lnTo>
                  <a:cubicBezTo>
                    <a:pt x="6684237" y="0"/>
                    <a:pt x="6740117" y="55880"/>
                    <a:pt x="6740117" y="124460"/>
                  </a:cubicBezTo>
                  <a:lnTo>
                    <a:pt x="6740117" y="2969034"/>
                  </a:lnTo>
                  <a:cubicBezTo>
                    <a:pt x="6740117" y="3037614"/>
                    <a:pt x="6684237" y="3093494"/>
                    <a:pt x="6615657" y="3093494"/>
                  </a:cubicBezTo>
                  <a:close/>
                </a:path>
              </a:pathLst>
            </a:custGeom>
            <a:solidFill>
              <a:srgbClr val="FFFFFF"/>
            </a:solidFill>
          </p:spPr>
        </p:sp>
      </p:grpSp>
      <p:grpSp>
        <p:nvGrpSpPr>
          <p:cNvPr id="5" name="Group 5"/>
          <p:cNvGrpSpPr/>
          <p:nvPr/>
        </p:nvGrpSpPr>
        <p:grpSpPr>
          <a:xfrm>
            <a:off x="848123" y="2354134"/>
            <a:ext cx="2848287" cy="284828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38041" t="-2072" r="-49197" b="-7708"/>
              </a:stretch>
            </a:blipFill>
          </p:spPr>
        </p:sp>
      </p:grpSp>
      <p:sp>
        <p:nvSpPr>
          <p:cNvPr id="7" name="TextBox 7"/>
          <p:cNvSpPr txBox="1"/>
          <p:nvPr/>
        </p:nvSpPr>
        <p:spPr>
          <a:xfrm>
            <a:off x="3902949" y="1157381"/>
            <a:ext cx="4235721" cy="294953"/>
          </a:xfrm>
          <a:prstGeom prst="rect">
            <a:avLst/>
          </a:prstGeom>
        </p:spPr>
        <p:txBody>
          <a:bodyPr lIns="0" tIns="0" rIns="0" bIns="0" rtlCol="0" anchor="t">
            <a:spAutoFit/>
          </a:bodyPr>
          <a:lstStyle/>
          <a:p>
            <a:pPr>
              <a:lnSpc>
                <a:spcPts val="2279"/>
              </a:lnSpc>
            </a:pPr>
            <a:r>
              <a:rPr lang="en-US" sz="2400">
                <a:solidFill>
                  <a:srgbClr val="487307"/>
                </a:solidFill>
                <a:latin typeface="Nunito Sans Bold"/>
              </a:rPr>
              <a:t>I. Présentation de la Ferme</a:t>
            </a:r>
          </a:p>
        </p:txBody>
      </p:sp>
      <p:sp>
        <p:nvSpPr>
          <p:cNvPr id="8" name="TextBox 8"/>
          <p:cNvSpPr txBox="1"/>
          <p:nvPr/>
        </p:nvSpPr>
        <p:spPr>
          <a:xfrm>
            <a:off x="3902949" y="2482051"/>
            <a:ext cx="7476100" cy="3282950"/>
          </a:xfrm>
          <a:prstGeom prst="rect">
            <a:avLst/>
          </a:prstGeom>
        </p:spPr>
        <p:txBody>
          <a:bodyPr lIns="0" tIns="0" rIns="0" bIns="0" rtlCol="0" anchor="t">
            <a:spAutoFit/>
          </a:bodyPr>
          <a:lstStyle/>
          <a:p>
            <a:pPr algn="just">
              <a:lnSpc>
                <a:spcPts val="3175"/>
              </a:lnSpc>
            </a:pPr>
            <a:r>
              <a:rPr lang="en-US" sz="2103" dirty="0">
                <a:solidFill>
                  <a:srgbClr val="141414"/>
                </a:solidFill>
                <a:latin typeface="Source Sans Pro"/>
              </a:rPr>
              <a:t>Société à </a:t>
            </a:r>
            <a:r>
              <a:rPr lang="en-US" sz="2103" dirty="0" err="1">
                <a:solidFill>
                  <a:srgbClr val="141414"/>
                </a:solidFill>
                <a:latin typeface="Source Sans Pro"/>
              </a:rPr>
              <a:t>Responsabilité</a:t>
            </a:r>
            <a:r>
              <a:rPr lang="en-US" sz="2103" dirty="0">
                <a:solidFill>
                  <a:srgbClr val="141414"/>
                </a:solidFill>
                <a:latin typeface="Source Sans Pro"/>
              </a:rPr>
              <a:t> </a:t>
            </a:r>
            <a:r>
              <a:rPr lang="en-US" sz="2103" dirty="0" err="1">
                <a:solidFill>
                  <a:srgbClr val="141414"/>
                </a:solidFill>
                <a:latin typeface="Source Sans Pro"/>
              </a:rPr>
              <a:t>Limité</a:t>
            </a:r>
            <a:r>
              <a:rPr lang="en-US" sz="2103" dirty="0">
                <a:solidFill>
                  <a:srgbClr val="141414"/>
                </a:solidFill>
                <a:latin typeface="Source Sans Pro"/>
              </a:rPr>
              <a:t> (SARL) </a:t>
            </a:r>
            <a:r>
              <a:rPr lang="en-US" sz="2103" dirty="0" err="1">
                <a:solidFill>
                  <a:srgbClr val="141414"/>
                </a:solidFill>
                <a:latin typeface="Source Sans Pro"/>
              </a:rPr>
              <a:t>créée</a:t>
            </a:r>
            <a:r>
              <a:rPr lang="en-US" sz="2103" dirty="0">
                <a:solidFill>
                  <a:srgbClr val="141414"/>
                </a:solidFill>
                <a:latin typeface="Source Sans Pro"/>
              </a:rPr>
              <a:t> le 04/11/2019 par un couple qui </a:t>
            </a:r>
            <a:r>
              <a:rPr lang="en-US" sz="2103" dirty="0" err="1">
                <a:solidFill>
                  <a:srgbClr val="141414"/>
                </a:solidFill>
                <a:latin typeface="Source Sans Pro"/>
              </a:rPr>
              <a:t>avait</a:t>
            </a:r>
            <a:r>
              <a:rPr lang="en-US" sz="2103" dirty="0">
                <a:solidFill>
                  <a:srgbClr val="141414"/>
                </a:solidFill>
                <a:latin typeface="Source Sans Pro"/>
              </a:rPr>
              <a:t> </a:t>
            </a:r>
            <a:r>
              <a:rPr lang="en-US" sz="2103" dirty="0" err="1">
                <a:solidFill>
                  <a:srgbClr val="141414"/>
                </a:solidFill>
                <a:latin typeface="Source Sans Pro"/>
              </a:rPr>
              <a:t>jugé</a:t>
            </a:r>
            <a:r>
              <a:rPr lang="en-US" sz="2103" dirty="0">
                <a:solidFill>
                  <a:srgbClr val="141414"/>
                </a:solidFill>
                <a:latin typeface="Source Sans Pro"/>
              </a:rPr>
              <a:t> de </a:t>
            </a:r>
            <a:r>
              <a:rPr lang="en-US" sz="2103" dirty="0" err="1">
                <a:solidFill>
                  <a:srgbClr val="141414"/>
                </a:solidFill>
                <a:latin typeface="Source Sans Pro"/>
              </a:rPr>
              <a:t>l’opportunité</a:t>
            </a:r>
            <a:r>
              <a:rPr lang="en-US" sz="2103" dirty="0">
                <a:solidFill>
                  <a:srgbClr val="141414"/>
                </a:solidFill>
                <a:latin typeface="Source Sans Pro"/>
              </a:rPr>
              <a:t> de </a:t>
            </a:r>
            <a:r>
              <a:rPr lang="en-US" sz="2103" dirty="0" err="1">
                <a:solidFill>
                  <a:srgbClr val="141414"/>
                </a:solidFill>
                <a:latin typeface="Source Sans Pro"/>
              </a:rPr>
              <a:t>produire</a:t>
            </a:r>
            <a:r>
              <a:rPr lang="en-US" sz="2103" dirty="0">
                <a:solidFill>
                  <a:srgbClr val="141414"/>
                </a:solidFill>
                <a:latin typeface="Source Sans Pro"/>
              </a:rPr>
              <a:t> de la </a:t>
            </a:r>
            <a:r>
              <a:rPr lang="en-US" sz="2103" dirty="0" err="1">
                <a:solidFill>
                  <a:srgbClr val="141414"/>
                </a:solidFill>
                <a:latin typeface="Source Sans Pro"/>
              </a:rPr>
              <a:t>viande</a:t>
            </a:r>
            <a:r>
              <a:rPr lang="en-US" sz="2103" dirty="0">
                <a:solidFill>
                  <a:srgbClr val="141414"/>
                </a:solidFill>
                <a:latin typeface="Source Sans Pro"/>
              </a:rPr>
              <a:t> fraiche. Elle </a:t>
            </a:r>
            <a:r>
              <a:rPr lang="en-US" sz="2103" dirty="0" err="1">
                <a:solidFill>
                  <a:srgbClr val="141414"/>
                </a:solidFill>
                <a:latin typeface="Source Sans Pro"/>
              </a:rPr>
              <a:t>disposait</a:t>
            </a:r>
            <a:r>
              <a:rPr lang="en-US" sz="2103" dirty="0">
                <a:solidFill>
                  <a:srgbClr val="141414"/>
                </a:solidFill>
                <a:latin typeface="Source Sans Pro"/>
              </a:rPr>
              <a:t> d’un </a:t>
            </a:r>
            <a:r>
              <a:rPr lang="en-US" sz="2103" dirty="0" err="1">
                <a:solidFill>
                  <a:srgbClr val="141414"/>
                </a:solidFill>
                <a:latin typeface="Source Sans Pro"/>
              </a:rPr>
              <a:t>bâtiment</a:t>
            </a:r>
            <a:r>
              <a:rPr lang="en-US" sz="2103" dirty="0">
                <a:solidFill>
                  <a:srgbClr val="141414"/>
                </a:solidFill>
                <a:latin typeface="Source Sans Pro"/>
              </a:rPr>
              <a:t> </a:t>
            </a:r>
            <a:r>
              <a:rPr lang="en-US" sz="2103" dirty="0" err="1">
                <a:solidFill>
                  <a:srgbClr val="141414"/>
                </a:solidFill>
                <a:latin typeface="Source Sans Pro"/>
              </a:rPr>
              <a:t>d’élevage</a:t>
            </a:r>
            <a:r>
              <a:rPr lang="en-US" sz="2103" dirty="0">
                <a:solidFill>
                  <a:srgbClr val="141414"/>
                </a:solidFill>
                <a:latin typeface="Source Sans Pro"/>
              </a:rPr>
              <a:t> de 170 m2 et d’un petit abri pour </a:t>
            </a:r>
            <a:r>
              <a:rPr lang="en-US" sz="2103" dirty="0" err="1">
                <a:solidFill>
                  <a:srgbClr val="141414"/>
                </a:solidFill>
                <a:latin typeface="Source Sans Pro"/>
              </a:rPr>
              <a:t>loger</a:t>
            </a:r>
            <a:r>
              <a:rPr lang="en-US" sz="2103" dirty="0">
                <a:solidFill>
                  <a:srgbClr val="141414"/>
                </a:solidFill>
                <a:latin typeface="Source Sans Pro"/>
              </a:rPr>
              <a:t> le personnel.</a:t>
            </a:r>
          </a:p>
          <a:p>
            <a:pPr algn="just">
              <a:lnSpc>
                <a:spcPts val="3175"/>
              </a:lnSpc>
            </a:pPr>
            <a:endParaRPr lang="en-US" sz="2103" dirty="0">
              <a:solidFill>
                <a:srgbClr val="141414"/>
              </a:solidFill>
              <a:latin typeface="Source Sans Pro"/>
            </a:endParaRPr>
          </a:p>
          <a:p>
            <a:pPr algn="just">
              <a:lnSpc>
                <a:spcPts val="3175"/>
              </a:lnSpc>
            </a:pPr>
            <a:r>
              <a:rPr lang="en-US" sz="2103" dirty="0" err="1">
                <a:solidFill>
                  <a:srgbClr val="141414"/>
                </a:solidFill>
                <a:latin typeface="Source Sans Pro"/>
              </a:rPr>
              <a:t>C’est</a:t>
            </a:r>
            <a:r>
              <a:rPr lang="en-US" sz="2103" dirty="0">
                <a:solidFill>
                  <a:srgbClr val="141414"/>
                </a:solidFill>
                <a:latin typeface="Source Sans Pro"/>
              </a:rPr>
              <a:t> </a:t>
            </a:r>
            <a:r>
              <a:rPr lang="en-US" sz="2103" dirty="0" err="1">
                <a:solidFill>
                  <a:srgbClr val="141414"/>
                </a:solidFill>
                <a:latin typeface="Source Sans Pro"/>
              </a:rPr>
              <a:t>donc</a:t>
            </a:r>
            <a:r>
              <a:rPr lang="en-US" sz="2103" dirty="0">
                <a:solidFill>
                  <a:srgbClr val="141414"/>
                </a:solidFill>
                <a:latin typeface="Source Sans Pro"/>
              </a:rPr>
              <a:t> </a:t>
            </a:r>
            <a:r>
              <a:rPr lang="en-US" sz="2103" dirty="0" err="1">
                <a:solidFill>
                  <a:srgbClr val="141414"/>
                </a:solidFill>
                <a:latin typeface="Source Sans Pro"/>
              </a:rPr>
              <a:t>une</a:t>
            </a:r>
            <a:r>
              <a:rPr lang="en-US" sz="2103" dirty="0">
                <a:solidFill>
                  <a:srgbClr val="141414"/>
                </a:solidFill>
                <a:latin typeface="Source Sans Pro"/>
              </a:rPr>
              <a:t> reprise de </a:t>
            </a:r>
            <a:r>
              <a:rPr lang="en-US" sz="2103" dirty="0" err="1">
                <a:solidFill>
                  <a:srgbClr val="141414"/>
                </a:solidFill>
                <a:latin typeface="Source Sans Pro"/>
              </a:rPr>
              <a:t>ferme</a:t>
            </a:r>
            <a:r>
              <a:rPr lang="en-US" sz="2103" dirty="0">
                <a:solidFill>
                  <a:srgbClr val="141414"/>
                </a:solidFill>
                <a:latin typeface="Source Sans Pro"/>
              </a:rPr>
              <a:t> par </a:t>
            </a:r>
            <a:r>
              <a:rPr lang="en-US" sz="2103" dirty="0" err="1">
                <a:solidFill>
                  <a:srgbClr val="141414"/>
                </a:solidFill>
                <a:latin typeface="Source Sans Pro"/>
              </a:rPr>
              <a:t>une</a:t>
            </a:r>
            <a:r>
              <a:rPr lang="en-US" sz="2103" dirty="0">
                <a:solidFill>
                  <a:srgbClr val="141414"/>
                </a:solidFill>
                <a:latin typeface="Source Sans Pro"/>
              </a:rPr>
              <a:t> </a:t>
            </a:r>
            <a:r>
              <a:rPr lang="en-US" sz="2103" dirty="0" err="1">
                <a:solidFill>
                  <a:srgbClr val="141414"/>
                </a:solidFill>
                <a:latin typeface="Source Sans Pro"/>
              </a:rPr>
              <a:t>pharmacienne</a:t>
            </a:r>
            <a:r>
              <a:rPr lang="en-US" sz="2103" dirty="0">
                <a:solidFill>
                  <a:srgbClr val="141414"/>
                </a:solidFill>
                <a:latin typeface="Source Sans Pro"/>
              </a:rPr>
              <a:t>, un </a:t>
            </a:r>
            <a:r>
              <a:rPr lang="en-US" sz="2103" dirty="0" err="1">
                <a:solidFill>
                  <a:srgbClr val="141414"/>
                </a:solidFill>
                <a:latin typeface="Source Sans Pro"/>
              </a:rPr>
              <a:t>médecin</a:t>
            </a:r>
            <a:r>
              <a:rPr lang="en-US" sz="2103" dirty="0">
                <a:solidFill>
                  <a:srgbClr val="141414"/>
                </a:solidFill>
                <a:latin typeface="Source Sans Pro"/>
              </a:rPr>
              <a:t>, un </a:t>
            </a:r>
            <a:r>
              <a:rPr lang="en-US" sz="2103" dirty="0" err="1">
                <a:solidFill>
                  <a:srgbClr val="141414"/>
                </a:solidFill>
                <a:latin typeface="Source Sans Pro"/>
              </a:rPr>
              <a:t>vétérinaire</a:t>
            </a:r>
            <a:r>
              <a:rPr lang="en-US" sz="2103" dirty="0">
                <a:solidFill>
                  <a:srgbClr val="141414"/>
                </a:solidFill>
                <a:latin typeface="Source Sans Pro"/>
              </a:rPr>
              <a:t> </a:t>
            </a:r>
            <a:r>
              <a:rPr lang="en-US" sz="2103" dirty="0" err="1">
                <a:solidFill>
                  <a:srgbClr val="141414"/>
                </a:solidFill>
                <a:latin typeface="Source Sans Pro"/>
              </a:rPr>
              <a:t>désignée</a:t>
            </a:r>
            <a:r>
              <a:rPr lang="en-US" sz="2103" dirty="0">
                <a:solidFill>
                  <a:srgbClr val="141414"/>
                </a:solidFill>
                <a:latin typeface="Source Sans Pro"/>
              </a:rPr>
              <a:t> </a:t>
            </a:r>
            <a:r>
              <a:rPr lang="en-US" sz="2103" dirty="0" err="1">
                <a:solidFill>
                  <a:srgbClr val="141414"/>
                </a:solidFill>
                <a:latin typeface="Source Sans Pro"/>
              </a:rPr>
              <a:t>gérante</a:t>
            </a:r>
            <a:r>
              <a:rPr lang="en-US" sz="2103" dirty="0">
                <a:solidFill>
                  <a:srgbClr val="141414"/>
                </a:solidFill>
                <a:latin typeface="Source Sans Pro"/>
              </a:rPr>
              <a:t> de </a:t>
            </a:r>
            <a:r>
              <a:rPr lang="en-US" sz="2103" dirty="0" err="1">
                <a:solidFill>
                  <a:srgbClr val="141414"/>
                </a:solidFill>
                <a:latin typeface="Source Sans Pro"/>
              </a:rPr>
              <a:t>l’entreprise</a:t>
            </a:r>
            <a:r>
              <a:rPr lang="en-US" sz="2103" dirty="0">
                <a:solidFill>
                  <a:srgbClr val="141414"/>
                </a:solidFill>
                <a:latin typeface="Source Sans Pro"/>
              </a:rPr>
              <a:t> qui </a:t>
            </a:r>
            <a:r>
              <a:rPr lang="en-US" sz="2103" dirty="0" err="1">
                <a:solidFill>
                  <a:srgbClr val="141414"/>
                </a:solidFill>
                <a:latin typeface="Source Sans Pro"/>
              </a:rPr>
              <a:t>va</a:t>
            </a:r>
            <a:r>
              <a:rPr lang="en-US" sz="2103" dirty="0">
                <a:solidFill>
                  <a:srgbClr val="141414"/>
                </a:solidFill>
                <a:latin typeface="Source Sans Pro"/>
              </a:rPr>
              <a:t> </a:t>
            </a:r>
            <a:r>
              <a:rPr lang="en-US" sz="2103" dirty="0" err="1">
                <a:solidFill>
                  <a:srgbClr val="141414"/>
                </a:solidFill>
                <a:latin typeface="Source Sans Pro"/>
              </a:rPr>
              <a:t>relancer</a:t>
            </a:r>
            <a:r>
              <a:rPr lang="en-US" sz="2103" dirty="0">
                <a:solidFill>
                  <a:srgbClr val="141414"/>
                </a:solidFill>
                <a:latin typeface="Source Sans Pro"/>
              </a:rPr>
              <a:t> </a:t>
            </a:r>
            <a:r>
              <a:rPr lang="en-US" sz="2103" dirty="0" err="1">
                <a:solidFill>
                  <a:srgbClr val="141414"/>
                </a:solidFill>
                <a:latin typeface="Source Sans Pro"/>
              </a:rPr>
              <a:t>en</a:t>
            </a:r>
            <a:r>
              <a:rPr lang="en-US" sz="2103" dirty="0">
                <a:solidFill>
                  <a:srgbClr val="141414"/>
                </a:solidFill>
                <a:latin typeface="Source Sans Pro"/>
              </a:rPr>
              <a:t> </a:t>
            </a:r>
            <a:r>
              <a:rPr lang="en-US" sz="2103" dirty="0" err="1">
                <a:solidFill>
                  <a:srgbClr val="141414"/>
                </a:solidFill>
                <a:latin typeface="Source Sans Pro"/>
              </a:rPr>
              <a:t>janvier</a:t>
            </a:r>
            <a:r>
              <a:rPr lang="en-US" sz="2103" dirty="0">
                <a:solidFill>
                  <a:srgbClr val="141414"/>
                </a:solidFill>
                <a:latin typeface="Source Sans Pro"/>
              </a:rPr>
              <a:t> 2022 les </a:t>
            </a:r>
            <a:r>
              <a:rPr lang="en-US" sz="2103" dirty="0" err="1">
                <a:solidFill>
                  <a:srgbClr val="141414"/>
                </a:solidFill>
                <a:latin typeface="Source Sans Pro"/>
              </a:rPr>
              <a:t>activités</a:t>
            </a:r>
            <a:r>
              <a:rPr lang="en-US" sz="2103" dirty="0">
                <a:solidFill>
                  <a:srgbClr val="141414"/>
                </a:solidFill>
                <a:latin typeface="Source Sans Pro"/>
              </a:rPr>
              <a:t> de la </a:t>
            </a:r>
            <a:r>
              <a:rPr lang="en-US" sz="2103" dirty="0" err="1">
                <a:solidFill>
                  <a:srgbClr val="141414"/>
                </a:solidFill>
                <a:latin typeface="Source Sans Pro"/>
              </a:rPr>
              <a:t>ferme</a:t>
            </a:r>
            <a:r>
              <a:rPr lang="en-US" sz="2103" dirty="0">
                <a:solidFill>
                  <a:srgbClr val="141414"/>
                </a:solidFill>
                <a:latin typeface="Source Sans Pro"/>
              </a:rPr>
              <a:t>.</a:t>
            </a:r>
          </a:p>
        </p:txBody>
      </p:sp>
      <p:sp>
        <p:nvSpPr>
          <p:cNvPr id="9" name="TextBox 9"/>
          <p:cNvSpPr txBox="1"/>
          <p:nvPr/>
        </p:nvSpPr>
        <p:spPr>
          <a:xfrm>
            <a:off x="3902949" y="1876866"/>
            <a:ext cx="4235721" cy="294953"/>
          </a:xfrm>
          <a:prstGeom prst="rect">
            <a:avLst/>
          </a:prstGeom>
        </p:spPr>
        <p:txBody>
          <a:bodyPr lIns="0" tIns="0" rIns="0" bIns="0" rtlCol="0" anchor="t">
            <a:spAutoFit/>
          </a:bodyPr>
          <a:lstStyle/>
          <a:p>
            <a:pPr>
              <a:lnSpc>
                <a:spcPts val="2279"/>
              </a:lnSpc>
            </a:pPr>
            <a:r>
              <a:rPr lang="en-US" sz="2400">
                <a:solidFill>
                  <a:srgbClr val="141414"/>
                </a:solidFill>
                <a:latin typeface="Nunito Sans Bold"/>
              </a:rPr>
              <a:t>A. Historique</a:t>
            </a:r>
          </a:p>
        </p:txBody>
      </p:sp>
      <p:pic>
        <p:nvPicPr>
          <p:cNvPr id="10" name="Image 9" descr="C:\Users\LENOVO\Desktop\Supports Forum\PROGRAMME MAV-02.png"/>
          <p:cNvPicPr/>
          <p:nvPr/>
        </p:nvPicPr>
        <p:blipFill rotWithShape="1">
          <a:blip r:embed="rId4"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03989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22431" y="3257344"/>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55497" y="1480271"/>
            <a:ext cx="590313" cy="230832"/>
          </a:xfrm>
          <a:prstGeom prst="rect">
            <a:avLst/>
          </a:prstGeom>
        </p:spPr>
        <p:txBody>
          <a:bodyPr lIns="0" tIns="0" rIns="0" bIns="0" rtlCol="0" anchor="t">
            <a:spAutoFit/>
          </a:bodyPr>
          <a:lstStyle/>
          <a:p>
            <a:pPr algn="ctr">
              <a:lnSpc>
                <a:spcPts val="1847"/>
              </a:lnSpc>
            </a:pPr>
            <a:r>
              <a:rPr lang="en-US" sz="1945">
                <a:solidFill>
                  <a:srgbClr val="FFFFFF"/>
                </a:solidFill>
                <a:latin typeface="Nunito Sans Heavy"/>
              </a:rPr>
              <a:t>A</a:t>
            </a:r>
          </a:p>
        </p:txBody>
      </p:sp>
      <p:sp>
        <p:nvSpPr>
          <p:cNvPr id="4" name="TextBox 4"/>
          <p:cNvSpPr txBox="1"/>
          <p:nvPr/>
        </p:nvSpPr>
        <p:spPr>
          <a:xfrm>
            <a:off x="515564" y="884187"/>
            <a:ext cx="4235721" cy="294953"/>
          </a:xfrm>
          <a:prstGeom prst="rect">
            <a:avLst/>
          </a:prstGeom>
        </p:spPr>
        <p:txBody>
          <a:bodyPr lIns="0" tIns="0" rIns="0" bIns="0" rtlCol="0" anchor="t">
            <a:spAutoFit/>
          </a:bodyPr>
          <a:lstStyle/>
          <a:p>
            <a:pPr>
              <a:lnSpc>
                <a:spcPts val="2279"/>
              </a:lnSpc>
            </a:pPr>
            <a:r>
              <a:rPr lang="en-US" sz="2400" dirty="0">
                <a:latin typeface="Nunito Sans Bold"/>
              </a:rPr>
              <a:t>B. Nos </a:t>
            </a:r>
            <a:r>
              <a:rPr lang="en-US" sz="2400" dirty="0" err="1">
                <a:latin typeface="Nunito Sans Bold"/>
              </a:rPr>
              <a:t>Objectifs</a:t>
            </a:r>
            <a:endParaRPr lang="en-US" sz="2400" dirty="0">
              <a:latin typeface="Nunito Sans Bold"/>
            </a:endParaRPr>
          </a:p>
        </p:txBody>
      </p:sp>
      <p:sp>
        <p:nvSpPr>
          <p:cNvPr id="5" name="TextBox 5"/>
          <p:cNvSpPr txBox="1"/>
          <p:nvPr/>
        </p:nvSpPr>
        <p:spPr>
          <a:xfrm>
            <a:off x="360081" y="1533765"/>
            <a:ext cx="7310719" cy="410369"/>
          </a:xfrm>
          <a:prstGeom prst="rect">
            <a:avLst/>
          </a:prstGeom>
        </p:spPr>
        <p:txBody>
          <a:bodyPr wrap="square" lIns="0" tIns="0" rIns="0" bIns="0" rtlCol="0" anchor="t">
            <a:spAutoFit/>
          </a:bodyPr>
          <a:lstStyle/>
          <a:p>
            <a:pPr algn="just">
              <a:lnSpc>
                <a:spcPts val="3175"/>
              </a:lnSpc>
              <a:spcBef>
                <a:spcPct val="0"/>
              </a:spcBef>
            </a:pPr>
            <a:r>
              <a:rPr lang="en-US" sz="2103" dirty="0">
                <a:solidFill>
                  <a:srgbClr val="141414"/>
                </a:solidFill>
                <a:latin typeface="Source Sans Pro Bold"/>
              </a:rPr>
              <a:t>1.  Nos </a:t>
            </a:r>
            <a:r>
              <a:rPr lang="en-US" sz="2103" dirty="0" err="1">
                <a:solidFill>
                  <a:srgbClr val="141414"/>
                </a:solidFill>
                <a:latin typeface="Source Sans Pro Bold"/>
              </a:rPr>
              <a:t>objectifs</a:t>
            </a:r>
            <a:r>
              <a:rPr lang="en-US" sz="2103" dirty="0">
                <a:solidFill>
                  <a:srgbClr val="141414"/>
                </a:solidFill>
                <a:latin typeface="Source Sans Pro Bold"/>
              </a:rPr>
              <a:t> de production à court et à </a:t>
            </a:r>
            <a:r>
              <a:rPr lang="en-US" sz="2103" dirty="0" err="1">
                <a:solidFill>
                  <a:srgbClr val="141414"/>
                </a:solidFill>
                <a:latin typeface="Source Sans Pro Bold"/>
              </a:rPr>
              <a:t>moyen</a:t>
            </a:r>
            <a:r>
              <a:rPr lang="en-US" sz="2103" dirty="0">
                <a:solidFill>
                  <a:srgbClr val="141414"/>
                </a:solidFill>
                <a:latin typeface="Source Sans Pro Bold"/>
              </a:rPr>
              <a:t> </a:t>
            </a:r>
            <a:r>
              <a:rPr lang="en-US" sz="2103" dirty="0" err="1">
                <a:solidFill>
                  <a:srgbClr val="141414"/>
                </a:solidFill>
                <a:latin typeface="Source Sans Pro Bold"/>
              </a:rPr>
              <a:t>terme</a:t>
            </a:r>
            <a:endParaRPr lang="en-US" sz="2103" dirty="0">
              <a:solidFill>
                <a:srgbClr val="141414"/>
              </a:solidFill>
              <a:latin typeface="Source Sans Pro Bold"/>
            </a:endParaRPr>
          </a:p>
        </p:txBody>
      </p:sp>
      <p:sp>
        <p:nvSpPr>
          <p:cNvPr id="6" name="TextBox 6"/>
          <p:cNvSpPr txBox="1"/>
          <p:nvPr/>
        </p:nvSpPr>
        <p:spPr>
          <a:xfrm>
            <a:off x="659554" y="2005846"/>
            <a:ext cx="10872892" cy="1641475"/>
          </a:xfrm>
          <a:prstGeom prst="rect">
            <a:avLst/>
          </a:prstGeom>
        </p:spPr>
        <p:txBody>
          <a:bodyPr lIns="0" tIns="0" rIns="0" bIns="0" rtlCol="0" anchor="t">
            <a:spAutoFit/>
          </a:bodyPr>
          <a:lstStyle/>
          <a:p>
            <a:pPr marL="454021" lvl="1" indent="-227010" algn="just">
              <a:lnSpc>
                <a:spcPts val="3175"/>
              </a:lnSpc>
              <a:spcBef>
                <a:spcPct val="0"/>
              </a:spcBef>
              <a:buFont typeface="Arial"/>
              <a:buChar char="•"/>
            </a:pPr>
            <a:r>
              <a:rPr lang="en-US" sz="2103" dirty="0">
                <a:solidFill>
                  <a:srgbClr val="141414"/>
                </a:solidFill>
                <a:latin typeface="Source Sans Pro"/>
              </a:rPr>
              <a:t>35T de </a:t>
            </a:r>
            <a:r>
              <a:rPr lang="en-US" sz="2103" dirty="0" err="1">
                <a:solidFill>
                  <a:srgbClr val="141414"/>
                </a:solidFill>
                <a:latin typeface="Source Sans Pro"/>
              </a:rPr>
              <a:t>viande</a:t>
            </a:r>
            <a:r>
              <a:rPr lang="en-US" sz="2103" dirty="0">
                <a:solidFill>
                  <a:srgbClr val="141414"/>
                </a:solidFill>
                <a:latin typeface="Source Sans Pro"/>
              </a:rPr>
              <a:t> poulet frais et </a:t>
            </a:r>
            <a:r>
              <a:rPr lang="en-US" sz="2103" dirty="0" err="1">
                <a:solidFill>
                  <a:srgbClr val="141414"/>
                </a:solidFill>
                <a:latin typeface="Source Sans Pro"/>
              </a:rPr>
              <a:t>fumé</a:t>
            </a:r>
            <a:r>
              <a:rPr lang="en-US" sz="2103" dirty="0">
                <a:solidFill>
                  <a:srgbClr val="141414"/>
                </a:solidFill>
                <a:latin typeface="Source Sans Pro"/>
              </a:rPr>
              <a:t> par an au </a:t>
            </a:r>
            <a:r>
              <a:rPr lang="en-US" sz="2103" dirty="0" err="1">
                <a:solidFill>
                  <a:srgbClr val="141414"/>
                </a:solidFill>
                <a:latin typeface="Source Sans Pro"/>
              </a:rPr>
              <a:t>moins</a:t>
            </a:r>
            <a:r>
              <a:rPr lang="en-US" sz="2103" dirty="0">
                <a:solidFill>
                  <a:srgbClr val="141414"/>
                </a:solidFill>
                <a:latin typeface="Source Sans Pro"/>
              </a:rPr>
              <a:t> sur la base de </a:t>
            </a:r>
            <a:r>
              <a:rPr lang="en-US" sz="2103" dirty="0" err="1">
                <a:solidFill>
                  <a:srgbClr val="141414"/>
                </a:solidFill>
                <a:latin typeface="Source Sans Pro"/>
              </a:rPr>
              <a:t>notre</a:t>
            </a:r>
            <a:r>
              <a:rPr lang="en-US" sz="2103" dirty="0">
                <a:solidFill>
                  <a:srgbClr val="141414"/>
                </a:solidFill>
                <a:latin typeface="Source Sans Pro"/>
              </a:rPr>
              <a:t> </a:t>
            </a:r>
            <a:r>
              <a:rPr lang="en-US" sz="2103" dirty="0" err="1">
                <a:solidFill>
                  <a:srgbClr val="141414"/>
                </a:solidFill>
                <a:latin typeface="Source Sans Pro"/>
              </a:rPr>
              <a:t>capacité</a:t>
            </a:r>
            <a:r>
              <a:rPr lang="en-US" sz="2103" dirty="0">
                <a:solidFill>
                  <a:srgbClr val="141414"/>
                </a:solidFill>
                <a:latin typeface="Source Sans Pro"/>
              </a:rPr>
              <a:t> </a:t>
            </a:r>
            <a:r>
              <a:rPr lang="en-US" sz="2103" dirty="0" err="1">
                <a:solidFill>
                  <a:srgbClr val="141414"/>
                </a:solidFill>
                <a:latin typeface="Source Sans Pro"/>
              </a:rPr>
              <a:t>actuelle</a:t>
            </a:r>
            <a:r>
              <a:rPr lang="en-US" sz="2103" dirty="0">
                <a:solidFill>
                  <a:srgbClr val="141414"/>
                </a:solidFill>
                <a:latin typeface="Source Sans Pro"/>
              </a:rPr>
              <a:t> ;</a:t>
            </a:r>
          </a:p>
          <a:p>
            <a:pPr marL="454021" lvl="1" indent="-227010" algn="just">
              <a:lnSpc>
                <a:spcPts val="3175"/>
              </a:lnSpc>
              <a:spcBef>
                <a:spcPct val="0"/>
              </a:spcBef>
              <a:buFont typeface="Arial"/>
              <a:buChar char="•"/>
            </a:pPr>
            <a:r>
              <a:rPr lang="en-US" sz="2103" dirty="0">
                <a:solidFill>
                  <a:srgbClr val="141414"/>
                </a:solidFill>
                <a:latin typeface="Source Sans Pro"/>
              </a:rPr>
              <a:t>10T de </a:t>
            </a:r>
            <a:r>
              <a:rPr lang="en-US" sz="2103" dirty="0" err="1">
                <a:solidFill>
                  <a:srgbClr val="141414"/>
                </a:solidFill>
                <a:latin typeface="Source Sans Pro"/>
              </a:rPr>
              <a:t>saucisse</a:t>
            </a:r>
            <a:r>
              <a:rPr lang="en-US" sz="2103" dirty="0">
                <a:solidFill>
                  <a:srgbClr val="141414"/>
                </a:solidFill>
                <a:latin typeface="Source Sans Pro"/>
              </a:rPr>
              <a:t> de poulet par an</a:t>
            </a:r>
          </a:p>
          <a:p>
            <a:pPr marL="454021" lvl="1" indent="-227010" algn="just">
              <a:lnSpc>
                <a:spcPts val="3175"/>
              </a:lnSpc>
              <a:spcBef>
                <a:spcPct val="0"/>
              </a:spcBef>
              <a:buFont typeface="Arial"/>
              <a:buChar char="•"/>
            </a:pPr>
            <a:r>
              <a:rPr lang="en-US" sz="2103" dirty="0">
                <a:solidFill>
                  <a:srgbClr val="141414"/>
                </a:solidFill>
                <a:latin typeface="Source Sans Pro"/>
              </a:rPr>
              <a:t>42 000 poussins d’un jour par an </a:t>
            </a:r>
            <a:r>
              <a:rPr lang="en-US" sz="2103" dirty="0" err="1">
                <a:solidFill>
                  <a:srgbClr val="141414"/>
                </a:solidFill>
                <a:latin typeface="Source Sans Pro"/>
              </a:rPr>
              <a:t>en</a:t>
            </a:r>
            <a:r>
              <a:rPr lang="en-US" sz="2103" dirty="0">
                <a:solidFill>
                  <a:srgbClr val="141414"/>
                </a:solidFill>
                <a:latin typeface="Source Sans Pro"/>
              </a:rPr>
              <a:t> Moyenne</a:t>
            </a:r>
          </a:p>
        </p:txBody>
      </p:sp>
      <p:sp>
        <p:nvSpPr>
          <p:cNvPr id="7" name="TextBox 7"/>
          <p:cNvSpPr txBox="1"/>
          <p:nvPr/>
        </p:nvSpPr>
        <p:spPr>
          <a:xfrm>
            <a:off x="659554" y="4193451"/>
            <a:ext cx="11318253" cy="820738"/>
          </a:xfrm>
          <a:prstGeom prst="rect">
            <a:avLst/>
          </a:prstGeom>
        </p:spPr>
        <p:txBody>
          <a:bodyPr lIns="0" tIns="0" rIns="0" bIns="0" rtlCol="0" anchor="t">
            <a:spAutoFit/>
          </a:bodyPr>
          <a:lstStyle/>
          <a:p>
            <a:pPr marL="454021" lvl="1" indent="-227010" algn="just">
              <a:lnSpc>
                <a:spcPts val="3175"/>
              </a:lnSpc>
              <a:spcBef>
                <a:spcPct val="0"/>
              </a:spcBef>
              <a:buFont typeface="Arial"/>
              <a:buChar char="•"/>
            </a:pPr>
            <a:r>
              <a:rPr lang="en-US" sz="2103" dirty="0">
                <a:solidFill>
                  <a:srgbClr val="141414"/>
                </a:solidFill>
                <a:latin typeface="Source Sans Pro"/>
              </a:rPr>
              <a:t>210T de </a:t>
            </a:r>
            <a:r>
              <a:rPr lang="en-US" sz="2103" dirty="0" err="1">
                <a:solidFill>
                  <a:srgbClr val="141414"/>
                </a:solidFill>
                <a:latin typeface="Source Sans Pro"/>
              </a:rPr>
              <a:t>viande</a:t>
            </a:r>
            <a:r>
              <a:rPr lang="en-US" sz="2103" dirty="0">
                <a:solidFill>
                  <a:srgbClr val="141414"/>
                </a:solidFill>
                <a:latin typeface="Source Sans Pro"/>
              </a:rPr>
              <a:t> poulet frais et </a:t>
            </a:r>
            <a:r>
              <a:rPr lang="en-US" sz="2103" dirty="0" err="1">
                <a:solidFill>
                  <a:srgbClr val="141414"/>
                </a:solidFill>
                <a:latin typeface="Source Sans Pro"/>
              </a:rPr>
              <a:t>fumé</a:t>
            </a:r>
            <a:r>
              <a:rPr lang="en-US" sz="2103" dirty="0">
                <a:solidFill>
                  <a:srgbClr val="141414"/>
                </a:solidFill>
                <a:latin typeface="Source Sans Pro"/>
              </a:rPr>
              <a:t> par an </a:t>
            </a:r>
            <a:r>
              <a:rPr lang="en-US" sz="2103" dirty="0" err="1">
                <a:solidFill>
                  <a:srgbClr val="141414"/>
                </a:solidFill>
                <a:latin typeface="Source Sans Pro"/>
              </a:rPr>
              <a:t>en</a:t>
            </a:r>
            <a:r>
              <a:rPr lang="en-US" sz="2103" dirty="0">
                <a:solidFill>
                  <a:srgbClr val="141414"/>
                </a:solidFill>
                <a:latin typeface="Source Sans Pro"/>
              </a:rPr>
              <a:t> </a:t>
            </a:r>
            <a:r>
              <a:rPr lang="en-US" sz="2103" dirty="0" err="1">
                <a:solidFill>
                  <a:srgbClr val="141414"/>
                </a:solidFill>
                <a:latin typeface="Source Sans Pro"/>
              </a:rPr>
              <a:t>implantant</a:t>
            </a:r>
            <a:r>
              <a:rPr lang="en-US" sz="2103" dirty="0">
                <a:solidFill>
                  <a:srgbClr val="141414"/>
                </a:solidFill>
                <a:latin typeface="Source Sans Pro"/>
              </a:rPr>
              <a:t> 4 nouveaux </a:t>
            </a:r>
            <a:r>
              <a:rPr lang="en-US" sz="2103" dirty="0" err="1">
                <a:solidFill>
                  <a:srgbClr val="141414"/>
                </a:solidFill>
                <a:latin typeface="Source Sans Pro"/>
              </a:rPr>
              <a:t>bâtiments</a:t>
            </a:r>
            <a:r>
              <a:rPr lang="en-US" sz="2103" dirty="0">
                <a:solidFill>
                  <a:srgbClr val="141414"/>
                </a:solidFill>
                <a:latin typeface="Source Sans Pro"/>
              </a:rPr>
              <a:t> </a:t>
            </a:r>
            <a:r>
              <a:rPr lang="en-US" sz="2103" dirty="0" err="1">
                <a:solidFill>
                  <a:srgbClr val="141414"/>
                </a:solidFill>
                <a:latin typeface="Source Sans Pro"/>
              </a:rPr>
              <a:t>d’élevage</a:t>
            </a:r>
            <a:r>
              <a:rPr lang="en-US" sz="2103" dirty="0">
                <a:solidFill>
                  <a:srgbClr val="141414"/>
                </a:solidFill>
                <a:latin typeface="Source Sans Pro"/>
              </a:rPr>
              <a:t>;</a:t>
            </a:r>
          </a:p>
          <a:p>
            <a:pPr marL="227011" lvl="1" algn="just">
              <a:lnSpc>
                <a:spcPts val="3175"/>
              </a:lnSpc>
              <a:spcBef>
                <a:spcPct val="0"/>
              </a:spcBef>
            </a:pPr>
            <a:endParaRPr lang="en-US" sz="2103" dirty="0">
              <a:solidFill>
                <a:srgbClr val="141414"/>
              </a:solidFill>
              <a:latin typeface="Source Sans Pro"/>
            </a:endParaRPr>
          </a:p>
        </p:txBody>
      </p:sp>
      <p:sp>
        <p:nvSpPr>
          <p:cNvPr id="8" name="TextBox 8"/>
          <p:cNvSpPr txBox="1"/>
          <p:nvPr/>
        </p:nvSpPr>
        <p:spPr>
          <a:xfrm>
            <a:off x="360081" y="3659955"/>
            <a:ext cx="9241119" cy="410369"/>
          </a:xfrm>
          <a:prstGeom prst="rect">
            <a:avLst/>
          </a:prstGeom>
        </p:spPr>
        <p:txBody>
          <a:bodyPr wrap="square" lIns="0" tIns="0" rIns="0" bIns="0" rtlCol="0" anchor="t">
            <a:spAutoFit/>
          </a:bodyPr>
          <a:lstStyle/>
          <a:p>
            <a:pPr algn="just">
              <a:lnSpc>
                <a:spcPts val="3175"/>
              </a:lnSpc>
              <a:spcBef>
                <a:spcPct val="0"/>
              </a:spcBef>
            </a:pPr>
            <a:r>
              <a:rPr lang="en-US" sz="2103" dirty="0">
                <a:solidFill>
                  <a:srgbClr val="141414"/>
                </a:solidFill>
                <a:latin typeface="Source Sans Pro Bold"/>
              </a:rPr>
              <a:t>2. Nos </a:t>
            </a:r>
            <a:r>
              <a:rPr lang="en-US" sz="2103" dirty="0" err="1">
                <a:solidFill>
                  <a:srgbClr val="141414"/>
                </a:solidFill>
                <a:latin typeface="Source Sans Pro Bold"/>
              </a:rPr>
              <a:t>objectifs</a:t>
            </a:r>
            <a:r>
              <a:rPr lang="en-US" sz="2103" dirty="0">
                <a:solidFill>
                  <a:srgbClr val="141414"/>
                </a:solidFill>
                <a:latin typeface="Source Sans Pro Bold"/>
              </a:rPr>
              <a:t> de production à long </a:t>
            </a:r>
            <a:r>
              <a:rPr lang="en-US" sz="2103" dirty="0" err="1">
                <a:solidFill>
                  <a:srgbClr val="141414"/>
                </a:solidFill>
                <a:latin typeface="Source Sans Pro Bold"/>
              </a:rPr>
              <a:t>terme</a:t>
            </a:r>
            <a:endParaRPr lang="en-US" sz="2103" dirty="0">
              <a:solidFill>
                <a:srgbClr val="141414"/>
              </a:solidFill>
              <a:latin typeface="Source Sans Pro Bold"/>
            </a:endParaRPr>
          </a:p>
        </p:txBody>
      </p:sp>
      <p:sp>
        <p:nvSpPr>
          <p:cNvPr id="11" name="Freeform 11"/>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4"/>
            <a:stretch>
              <a:fillRect t="-308387" b="-1000058"/>
            </a:stretch>
          </a:blipFill>
        </p:spPr>
      </p:sp>
      <p:sp>
        <p:nvSpPr>
          <p:cNvPr id="12" name="Freeform 12"/>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4"/>
            <a:stretch>
              <a:fillRect t="-1141373" b="-233142"/>
            </a:stretch>
          </a:blipFill>
        </p:spPr>
      </p:sp>
      <p:pic>
        <p:nvPicPr>
          <p:cNvPr id="13" name="Image 12" descr="C:\Users\LENOVO\Desktop\Supports Forum\PROGRAMME MAV-02.png"/>
          <p:cNvPicPr/>
          <p:nvPr/>
        </p:nvPicPr>
        <p:blipFill rotWithShape="1">
          <a:blip r:embed="rId5"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66693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22431" y="3257344"/>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55497" y="1480271"/>
            <a:ext cx="590313" cy="230832"/>
          </a:xfrm>
          <a:prstGeom prst="rect">
            <a:avLst/>
          </a:prstGeom>
        </p:spPr>
        <p:txBody>
          <a:bodyPr lIns="0" tIns="0" rIns="0" bIns="0" rtlCol="0" anchor="t">
            <a:spAutoFit/>
          </a:bodyPr>
          <a:lstStyle/>
          <a:p>
            <a:pPr algn="ctr">
              <a:lnSpc>
                <a:spcPts val="1847"/>
              </a:lnSpc>
            </a:pPr>
            <a:r>
              <a:rPr lang="en-US" sz="1945">
                <a:solidFill>
                  <a:srgbClr val="FFFFFF"/>
                </a:solidFill>
                <a:latin typeface="Nunito Sans Heavy"/>
              </a:rPr>
              <a:t>A</a:t>
            </a:r>
          </a:p>
        </p:txBody>
      </p:sp>
      <p:sp>
        <p:nvSpPr>
          <p:cNvPr id="7" name="TextBox 7"/>
          <p:cNvSpPr txBox="1"/>
          <p:nvPr/>
        </p:nvSpPr>
        <p:spPr>
          <a:xfrm>
            <a:off x="550653" y="2121803"/>
            <a:ext cx="11318253" cy="1641475"/>
          </a:xfrm>
          <a:prstGeom prst="rect">
            <a:avLst/>
          </a:prstGeom>
        </p:spPr>
        <p:txBody>
          <a:bodyPr lIns="0" tIns="0" rIns="0" bIns="0" rtlCol="0" anchor="t">
            <a:spAutoFit/>
          </a:bodyPr>
          <a:lstStyle/>
          <a:p>
            <a:pPr marL="454021" lvl="1" indent="-227010" algn="just">
              <a:lnSpc>
                <a:spcPts val="3175"/>
              </a:lnSpc>
              <a:spcBef>
                <a:spcPct val="0"/>
              </a:spcBef>
              <a:buFont typeface="Arial"/>
              <a:buChar char="•"/>
            </a:pPr>
            <a:r>
              <a:rPr lang="en-US" sz="2103" dirty="0" err="1">
                <a:solidFill>
                  <a:srgbClr val="141414"/>
                </a:solidFill>
                <a:latin typeface="Source Sans Pro"/>
              </a:rPr>
              <a:t>Contribuer</a:t>
            </a:r>
            <a:r>
              <a:rPr lang="en-US" sz="2103" dirty="0">
                <a:solidFill>
                  <a:srgbClr val="141414"/>
                </a:solidFill>
                <a:latin typeface="Source Sans Pro"/>
              </a:rPr>
              <a:t> à </a:t>
            </a:r>
            <a:r>
              <a:rPr lang="en-US" sz="2103" dirty="0" err="1">
                <a:solidFill>
                  <a:srgbClr val="141414"/>
                </a:solidFill>
                <a:latin typeface="Source Sans Pro"/>
              </a:rPr>
              <a:t>l’installation</a:t>
            </a:r>
            <a:r>
              <a:rPr lang="en-US" sz="2103" dirty="0">
                <a:solidFill>
                  <a:srgbClr val="141414"/>
                </a:solidFill>
                <a:latin typeface="Source Sans Pro"/>
              </a:rPr>
              <a:t> </a:t>
            </a:r>
            <a:r>
              <a:rPr lang="en-US" sz="2103" dirty="0" err="1">
                <a:solidFill>
                  <a:srgbClr val="141414"/>
                </a:solidFill>
                <a:latin typeface="Source Sans Pro"/>
              </a:rPr>
              <a:t>d’au</a:t>
            </a:r>
            <a:r>
              <a:rPr lang="en-US" sz="2103" dirty="0">
                <a:solidFill>
                  <a:srgbClr val="141414"/>
                </a:solidFill>
                <a:latin typeface="Source Sans Pro"/>
              </a:rPr>
              <a:t> </a:t>
            </a:r>
            <a:r>
              <a:rPr lang="en-US" sz="2103" dirty="0" err="1">
                <a:solidFill>
                  <a:srgbClr val="141414"/>
                </a:solidFill>
                <a:latin typeface="Source Sans Pro"/>
              </a:rPr>
              <a:t>moins</a:t>
            </a:r>
            <a:r>
              <a:rPr lang="en-US" sz="2103" dirty="0">
                <a:solidFill>
                  <a:srgbClr val="141414"/>
                </a:solidFill>
                <a:latin typeface="Source Sans Pro"/>
              </a:rPr>
              <a:t> cinq nouveaux </a:t>
            </a:r>
            <a:r>
              <a:rPr lang="en-US" sz="2103" dirty="0" err="1">
                <a:solidFill>
                  <a:srgbClr val="141414"/>
                </a:solidFill>
                <a:latin typeface="Source Sans Pro"/>
              </a:rPr>
              <a:t>éleveurs</a:t>
            </a:r>
            <a:r>
              <a:rPr lang="en-US" sz="2103" dirty="0">
                <a:solidFill>
                  <a:srgbClr val="141414"/>
                </a:solidFill>
                <a:latin typeface="Source Sans Pro"/>
              </a:rPr>
              <a:t> par an</a:t>
            </a:r>
          </a:p>
          <a:p>
            <a:pPr marL="454021" lvl="1" indent="-227010" algn="just">
              <a:lnSpc>
                <a:spcPts val="3175"/>
              </a:lnSpc>
              <a:spcBef>
                <a:spcPct val="0"/>
              </a:spcBef>
              <a:buFont typeface="Arial"/>
              <a:buChar char="•"/>
            </a:pPr>
            <a:r>
              <a:rPr lang="en-US" sz="2103" dirty="0" err="1">
                <a:solidFill>
                  <a:srgbClr val="141414"/>
                </a:solidFill>
                <a:latin typeface="Source Sans Pro"/>
              </a:rPr>
              <a:t>Contribuer</a:t>
            </a:r>
            <a:r>
              <a:rPr lang="en-US" sz="2103" dirty="0">
                <a:solidFill>
                  <a:srgbClr val="141414"/>
                </a:solidFill>
                <a:latin typeface="Source Sans Pro"/>
              </a:rPr>
              <a:t> à la </a:t>
            </a:r>
            <a:r>
              <a:rPr lang="en-US" sz="2103" dirty="0" err="1">
                <a:solidFill>
                  <a:srgbClr val="141414"/>
                </a:solidFill>
                <a:latin typeface="Source Sans Pro"/>
              </a:rPr>
              <a:t>disponibilité</a:t>
            </a:r>
            <a:r>
              <a:rPr lang="en-US" sz="2103" dirty="0">
                <a:solidFill>
                  <a:srgbClr val="141414"/>
                </a:solidFill>
                <a:latin typeface="Source Sans Pro"/>
              </a:rPr>
              <a:t> de poussins d’un jour </a:t>
            </a:r>
            <a:r>
              <a:rPr lang="en-US" sz="2103" dirty="0" err="1">
                <a:solidFill>
                  <a:srgbClr val="141414"/>
                </a:solidFill>
                <a:latin typeface="Source Sans Pro"/>
              </a:rPr>
              <a:t>auprès</a:t>
            </a:r>
            <a:r>
              <a:rPr lang="en-US" sz="2103" dirty="0">
                <a:solidFill>
                  <a:srgbClr val="141414"/>
                </a:solidFill>
                <a:latin typeface="Source Sans Pro"/>
              </a:rPr>
              <a:t> des </a:t>
            </a:r>
            <a:r>
              <a:rPr lang="en-US" sz="2103" dirty="0" err="1">
                <a:solidFill>
                  <a:srgbClr val="141414"/>
                </a:solidFill>
                <a:latin typeface="Source Sans Pro"/>
              </a:rPr>
              <a:t>éleveurs</a:t>
            </a:r>
            <a:endParaRPr lang="en-US" sz="2103" dirty="0">
              <a:solidFill>
                <a:srgbClr val="141414"/>
              </a:solidFill>
              <a:latin typeface="Source Sans Pro"/>
            </a:endParaRPr>
          </a:p>
          <a:p>
            <a:pPr marL="454021" lvl="1" indent="-227010" algn="just">
              <a:lnSpc>
                <a:spcPts val="3175"/>
              </a:lnSpc>
              <a:spcBef>
                <a:spcPct val="0"/>
              </a:spcBef>
              <a:buFont typeface="Arial"/>
              <a:buChar char="•"/>
            </a:pPr>
            <a:r>
              <a:rPr lang="en-US" sz="2103" dirty="0" err="1">
                <a:solidFill>
                  <a:srgbClr val="141414"/>
                </a:solidFill>
                <a:latin typeface="Source Sans Pro"/>
              </a:rPr>
              <a:t>Contribuer</a:t>
            </a:r>
            <a:r>
              <a:rPr lang="en-US" sz="2103" dirty="0">
                <a:solidFill>
                  <a:srgbClr val="141414"/>
                </a:solidFill>
                <a:latin typeface="Source Sans Pro"/>
              </a:rPr>
              <a:t> à </a:t>
            </a:r>
            <a:r>
              <a:rPr lang="en-US" sz="2103" dirty="0" err="1">
                <a:solidFill>
                  <a:srgbClr val="141414"/>
                </a:solidFill>
                <a:latin typeface="Source Sans Pro"/>
              </a:rPr>
              <a:t>réduire</a:t>
            </a:r>
            <a:r>
              <a:rPr lang="en-US" sz="2103" dirty="0">
                <a:solidFill>
                  <a:srgbClr val="141414"/>
                </a:solidFill>
                <a:latin typeface="Source Sans Pro"/>
              </a:rPr>
              <a:t> les importations </a:t>
            </a:r>
            <a:r>
              <a:rPr lang="en-US" sz="2103" dirty="0" err="1">
                <a:solidFill>
                  <a:srgbClr val="141414"/>
                </a:solidFill>
                <a:latin typeface="Source Sans Pro"/>
              </a:rPr>
              <a:t>en</a:t>
            </a:r>
            <a:r>
              <a:rPr lang="en-US" sz="2103" dirty="0">
                <a:solidFill>
                  <a:srgbClr val="141414"/>
                </a:solidFill>
                <a:latin typeface="Source Sans Pro"/>
              </a:rPr>
              <a:t> </a:t>
            </a:r>
            <a:r>
              <a:rPr lang="en-US" sz="2103" dirty="0" err="1">
                <a:solidFill>
                  <a:srgbClr val="141414"/>
                </a:solidFill>
                <a:latin typeface="Source Sans Pro"/>
              </a:rPr>
              <a:t>produits</a:t>
            </a:r>
            <a:r>
              <a:rPr lang="en-US" sz="2103" dirty="0">
                <a:solidFill>
                  <a:srgbClr val="141414"/>
                </a:solidFill>
                <a:latin typeface="Source Sans Pro"/>
              </a:rPr>
              <a:t> </a:t>
            </a:r>
            <a:r>
              <a:rPr lang="en-US" sz="2103" dirty="0" err="1">
                <a:solidFill>
                  <a:srgbClr val="141414"/>
                </a:solidFill>
                <a:latin typeface="Source Sans Pro"/>
              </a:rPr>
              <a:t>carnés</a:t>
            </a:r>
            <a:r>
              <a:rPr lang="en-US" sz="2103" dirty="0">
                <a:solidFill>
                  <a:srgbClr val="141414"/>
                </a:solidFill>
                <a:latin typeface="Source Sans Pro"/>
              </a:rPr>
              <a:t> </a:t>
            </a:r>
            <a:r>
              <a:rPr lang="en-US" sz="2103" dirty="0" err="1">
                <a:solidFill>
                  <a:srgbClr val="141414"/>
                </a:solidFill>
                <a:latin typeface="Source Sans Pro"/>
              </a:rPr>
              <a:t>notamment</a:t>
            </a:r>
            <a:r>
              <a:rPr lang="en-US" sz="2103" dirty="0">
                <a:solidFill>
                  <a:srgbClr val="141414"/>
                </a:solidFill>
                <a:latin typeface="Source Sans Pro"/>
              </a:rPr>
              <a:t> les 65 milliards </a:t>
            </a:r>
            <a:r>
              <a:rPr lang="en-US" sz="2103" dirty="0" err="1">
                <a:solidFill>
                  <a:srgbClr val="141414"/>
                </a:solidFill>
                <a:latin typeface="Source Sans Pro"/>
              </a:rPr>
              <a:t>en</a:t>
            </a:r>
            <a:r>
              <a:rPr lang="en-US" sz="2103" dirty="0">
                <a:solidFill>
                  <a:srgbClr val="141414"/>
                </a:solidFill>
                <a:latin typeface="Source Sans Pro"/>
              </a:rPr>
              <a:t> volaille ;</a:t>
            </a:r>
          </a:p>
        </p:txBody>
      </p:sp>
      <p:sp>
        <p:nvSpPr>
          <p:cNvPr id="8" name="TextBox 8"/>
          <p:cNvSpPr txBox="1"/>
          <p:nvPr/>
        </p:nvSpPr>
        <p:spPr>
          <a:xfrm>
            <a:off x="380401" y="1535585"/>
            <a:ext cx="5658379" cy="410369"/>
          </a:xfrm>
          <a:prstGeom prst="rect">
            <a:avLst/>
          </a:prstGeom>
        </p:spPr>
        <p:txBody>
          <a:bodyPr lIns="0" tIns="0" rIns="0" bIns="0" rtlCol="0" anchor="t">
            <a:spAutoFit/>
          </a:bodyPr>
          <a:lstStyle/>
          <a:p>
            <a:pPr algn="just">
              <a:lnSpc>
                <a:spcPts val="3175"/>
              </a:lnSpc>
              <a:spcBef>
                <a:spcPct val="0"/>
              </a:spcBef>
            </a:pPr>
            <a:r>
              <a:rPr lang="en-US" sz="2103" dirty="0">
                <a:solidFill>
                  <a:srgbClr val="141414"/>
                </a:solidFill>
                <a:latin typeface="Source Sans Pro Bold"/>
              </a:rPr>
              <a:t>3.  Nos </a:t>
            </a:r>
            <a:r>
              <a:rPr lang="en-US" sz="2103" dirty="0" err="1">
                <a:solidFill>
                  <a:srgbClr val="141414"/>
                </a:solidFill>
                <a:latin typeface="Source Sans Pro Bold"/>
              </a:rPr>
              <a:t>objectifs</a:t>
            </a:r>
            <a:r>
              <a:rPr lang="en-US" sz="2103" dirty="0">
                <a:solidFill>
                  <a:srgbClr val="141414"/>
                </a:solidFill>
                <a:latin typeface="Source Sans Pro Bold"/>
              </a:rPr>
              <a:t> dans le </a:t>
            </a:r>
            <a:r>
              <a:rPr lang="en-US" sz="2103" dirty="0" err="1">
                <a:solidFill>
                  <a:srgbClr val="141414"/>
                </a:solidFill>
                <a:latin typeface="Source Sans Pro Bold"/>
              </a:rPr>
              <a:t>secteur</a:t>
            </a:r>
            <a:r>
              <a:rPr lang="en-US" sz="2103" dirty="0">
                <a:solidFill>
                  <a:srgbClr val="141414"/>
                </a:solidFill>
                <a:latin typeface="Source Sans Pro Bold"/>
              </a:rPr>
              <a:t> de </a:t>
            </a:r>
            <a:r>
              <a:rPr lang="en-US" sz="2103" dirty="0" err="1">
                <a:solidFill>
                  <a:srgbClr val="141414"/>
                </a:solidFill>
                <a:latin typeface="Source Sans Pro Bold"/>
              </a:rPr>
              <a:t>l’élevage</a:t>
            </a:r>
            <a:endParaRPr lang="en-US" sz="2103" dirty="0">
              <a:solidFill>
                <a:srgbClr val="141414"/>
              </a:solidFill>
              <a:latin typeface="Source Sans Pro Bold"/>
            </a:endParaRPr>
          </a:p>
        </p:txBody>
      </p:sp>
      <p:sp>
        <p:nvSpPr>
          <p:cNvPr id="9" name="TextBox 9"/>
          <p:cNvSpPr txBox="1"/>
          <p:nvPr/>
        </p:nvSpPr>
        <p:spPr>
          <a:xfrm>
            <a:off x="515565" y="4529441"/>
            <a:ext cx="8138715" cy="1231106"/>
          </a:xfrm>
          <a:prstGeom prst="rect">
            <a:avLst/>
          </a:prstGeom>
        </p:spPr>
        <p:txBody>
          <a:bodyPr lIns="0" tIns="0" rIns="0" bIns="0" rtlCol="0" anchor="t">
            <a:spAutoFit/>
          </a:bodyPr>
          <a:lstStyle/>
          <a:p>
            <a:pPr marL="454021" lvl="1" indent="-227010" algn="just">
              <a:lnSpc>
                <a:spcPts val="3175"/>
              </a:lnSpc>
              <a:buFont typeface="Arial"/>
              <a:buChar char="•"/>
            </a:pPr>
            <a:r>
              <a:rPr lang="en-US" sz="2103" dirty="0">
                <a:solidFill>
                  <a:srgbClr val="141414"/>
                </a:solidFill>
                <a:latin typeface="Source Sans Pro"/>
              </a:rPr>
              <a:t>Production de </a:t>
            </a:r>
            <a:r>
              <a:rPr lang="en-US" sz="2103" dirty="0" err="1">
                <a:solidFill>
                  <a:srgbClr val="141414"/>
                </a:solidFill>
                <a:latin typeface="Source Sans Pro"/>
              </a:rPr>
              <a:t>saucisses</a:t>
            </a:r>
            <a:r>
              <a:rPr lang="en-US" sz="2103" dirty="0">
                <a:solidFill>
                  <a:srgbClr val="141414"/>
                </a:solidFill>
                <a:latin typeface="Source Sans Pro"/>
              </a:rPr>
              <a:t> de poulet</a:t>
            </a:r>
          </a:p>
          <a:p>
            <a:pPr marL="454021" lvl="1" indent="-227010" algn="just">
              <a:lnSpc>
                <a:spcPts val="3175"/>
              </a:lnSpc>
              <a:spcBef>
                <a:spcPct val="0"/>
              </a:spcBef>
              <a:buFont typeface="Arial"/>
              <a:buChar char="•"/>
            </a:pPr>
            <a:r>
              <a:rPr lang="en-US" sz="2103" dirty="0" err="1">
                <a:solidFill>
                  <a:srgbClr val="141414"/>
                </a:solidFill>
                <a:latin typeface="Source Sans Pro"/>
              </a:rPr>
              <a:t>Découpe</a:t>
            </a:r>
            <a:r>
              <a:rPr lang="en-US" sz="2103" dirty="0">
                <a:solidFill>
                  <a:srgbClr val="141414"/>
                </a:solidFill>
                <a:latin typeface="Source Sans Pro"/>
              </a:rPr>
              <a:t> de poulet </a:t>
            </a:r>
            <a:r>
              <a:rPr lang="en-US" sz="2103" dirty="0" err="1">
                <a:solidFill>
                  <a:srgbClr val="141414"/>
                </a:solidFill>
                <a:latin typeface="Source Sans Pro"/>
              </a:rPr>
              <a:t>en</a:t>
            </a:r>
            <a:r>
              <a:rPr lang="en-US" sz="2103" dirty="0">
                <a:solidFill>
                  <a:srgbClr val="141414"/>
                </a:solidFill>
                <a:latin typeface="Source Sans Pro"/>
              </a:rPr>
              <a:t> </a:t>
            </a:r>
            <a:r>
              <a:rPr lang="en-US" sz="2103" dirty="0" err="1">
                <a:solidFill>
                  <a:srgbClr val="141414"/>
                </a:solidFill>
                <a:latin typeface="Source Sans Pro"/>
              </a:rPr>
              <a:t>vue</a:t>
            </a:r>
            <a:r>
              <a:rPr lang="en-US" sz="2103" dirty="0">
                <a:solidFill>
                  <a:srgbClr val="141414"/>
                </a:solidFill>
                <a:latin typeface="Source Sans Pro"/>
              </a:rPr>
              <a:t> de </a:t>
            </a:r>
            <a:r>
              <a:rPr lang="en-US" sz="2103" dirty="0" err="1">
                <a:solidFill>
                  <a:srgbClr val="141414"/>
                </a:solidFill>
                <a:latin typeface="Source Sans Pro"/>
              </a:rPr>
              <a:t>répondre</a:t>
            </a:r>
            <a:r>
              <a:rPr lang="en-US" sz="2103" dirty="0">
                <a:solidFill>
                  <a:srgbClr val="141414"/>
                </a:solidFill>
                <a:latin typeface="Source Sans Pro"/>
              </a:rPr>
              <a:t> au </a:t>
            </a:r>
            <a:r>
              <a:rPr lang="en-US" sz="2103" dirty="0" err="1">
                <a:solidFill>
                  <a:srgbClr val="141414"/>
                </a:solidFill>
                <a:latin typeface="Source Sans Pro"/>
              </a:rPr>
              <a:t>besoin</a:t>
            </a:r>
            <a:r>
              <a:rPr lang="en-US" sz="2103" dirty="0">
                <a:solidFill>
                  <a:srgbClr val="141414"/>
                </a:solidFill>
                <a:latin typeface="Source Sans Pro"/>
              </a:rPr>
              <a:t> du </a:t>
            </a:r>
            <a:r>
              <a:rPr lang="en-US" sz="2103" dirty="0" err="1">
                <a:solidFill>
                  <a:srgbClr val="141414"/>
                </a:solidFill>
                <a:latin typeface="Source Sans Pro"/>
              </a:rPr>
              <a:t>marché</a:t>
            </a:r>
            <a:r>
              <a:rPr lang="en-US" sz="2103" dirty="0">
                <a:solidFill>
                  <a:srgbClr val="141414"/>
                </a:solidFill>
                <a:latin typeface="Source Sans Pro"/>
              </a:rPr>
              <a:t> national</a:t>
            </a:r>
          </a:p>
        </p:txBody>
      </p:sp>
      <p:sp>
        <p:nvSpPr>
          <p:cNvPr id="10" name="TextBox 10"/>
          <p:cNvSpPr txBox="1"/>
          <p:nvPr/>
        </p:nvSpPr>
        <p:spPr>
          <a:xfrm>
            <a:off x="380401" y="3857855"/>
            <a:ext cx="4973919" cy="410369"/>
          </a:xfrm>
          <a:prstGeom prst="rect">
            <a:avLst/>
          </a:prstGeom>
        </p:spPr>
        <p:txBody>
          <a:bodyPr wrap="square" lIns="0" tIns="0" rIns="0" bIns="0" rtlCol="0" anchor="t">
            <a:spAutoFit/>
          </a:bodyPr>
          <a:lstStyle/>
          <a:p>
            <a:pPr algn="just">
              <a:lnSpc>
                <a:spcPts val="3175"/>
              </a:lnSpc>
              <a:spcBef>
                <a:spcPct val="0"/>
              </a:spcBef>
            </a:pPr>
            <a:r>
              <a:rPr lang="en-US" sz="2103" dirty="0">
                <a:solidFill>
                  <a:srgbClr val="141414"/>
                </a:solidFill>
                <a:latin typeface="Source Sans Pro Bold"/>
              </a:rPr>
              <a:t>4.  Nos </a:t>
            </a:r>
            <a:r>
              <a:rPr lang="en-US" sz="2103" dirty="0" err="1">
                <a:solidFill>
                  <a:srgbClr val="141414"/>
                </a:solidFill>
                <a:latin typeface="Source Sans Pro Bold"/>
              </a:rPr>
              <a:t>objectifs</a:t>
            </a:r>
            <a:r>
              <a:rPr lang="en-US" sz="2103" dirty="0">
                <a:solidFill>
                  <a:srgbClr val="141414"/>
                </a:solidFill>
                <a:latin typeface="Source Sans Pro Bold"/>
              </a:rPr>
              <a:t> de transformation</a:t>
            </a:r>
          </a:p>
        </p:txBody>
      </p:sp>
      <p:sp>
        <p:nvSpPr>
          <p:cNvPr id="11" name="Freeform 11"/>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4"/>
            <a:stretch>
              <a:fillRect t="-308387" b="-1000058"/>
            </a:stretch>
          </a:blipFill>
        </p:spPr>
      </p:sp>
      <p:sp>
        <p:nvSpPr>
          <p:cNvPr id="12" name="Freeform 12"/>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4"/>
            <a:stretch>
              <a:fillRect t="-1141373" b="-233142"/>
            </a:stretch>
          </a:blipFill>
        </p:spPr>
      </p:sp>
      <p:sp>
        <p:nvSpPr>
          <p:cNvPr id="13" name="TextBox 4">
            <a:extLst>
              <a:ext uri="{FF2B5EF4-FFF2-40B4-BE49-F238E27FC236}">
                <a16:creationId xmlns:a16="http://schemas.microsoft.com/office/drawing/2014/main" id="{13B50345-5CB3-1D3C-172A-2C25F6C85CC8}"/>
              </a:ext>
            </a:extLst>
          </p:cNvPr>
          <p:cNvSpPr txBox="1"/>
          <p:nvPr/>
        </p:nvSpPr>
        <p:spPr>
          <a:xfrm>
            <a:off x="515564" y="884187"/>
            <a:ext cx="4235721" cy="294953"/>
          </a:xfrm>
          <a:prstGeom prst="rect">
            <a:avLst/>
          </a:prstGeom>
        </p:spPr>
        <p:txBody>
          <a:bodyPr lIns="0" tIns="0" rIns="0" bIns="0" rtlCol="0" anchor="t">
            <a:spAutoFit/>
          </a:bodyPr>
          <a:lstStyle/>
          <a:p>
            <a:pPr>
              <a:lnSpc>
                <a:spcPts val="2279"/>
              </a:lnSpc>
            </a:pPr>
            <a:r>
              <a:rPr lang="en-US" sz="2400" dirty="0">
                <a:latin typeface="Nunito Sans Bold"/>
              </a:rPr>
              <a:t>B. Nos </a:t>
            </a:r>
            <a:r>
              <a:rPr lang="en-US" sz="2400" dirty="0" err="1">
                <a:latin typeface="Nunito Sans Bold"/>
              </a:rPr>
              <a:t>Objectifs</a:t>
            </a:r>
            <a:endParaRPr lang="en-US" sz="2400" dirty="0">
              <a:latin typeface="Nunito Sans Bold"/>
            </a:endParaRPr>
          </a:p>
        </p:txBody>
      </p:sp>
      <p:pic>
        <p:nvPicPr>
          <p:cNvPr id="14" name="Image 13" descr="C:\Users\LENOVO\Desktop\Supports Forum\PROGRAMME MAV-02.png"/>
          <p:cNvPicPr/>
          <p:nvPr/>
        </p:nvPicPr>
        <p:blipFill rotWithShape="1">
          <a:blip r:embed="rId5"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6058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2723" y="-869213"/>
            <a:ext cx="4755856" cy="5628232"/>
          </a:xfrm>
          <a:custGeom>
            <a:avLst/>
            <a:gdLst/>
            <a:ahLst/>
            <a:cxnLst/>
            <a:rect l="l" t="t" r="r" b="b"/>
            <a:pathLst>
              <a:path w="7133784" h="8442348">
                <a:moveTo>
                  <a:pt x="0" y="0"/>
                </a:moveTo>
                <a:lnTo>
                  <a:pt x="7133784" y="0"/>
                </a:lnTo>
                <a:lnTo>
                  <a:pt x="7133784" y="8442349"/>
                </a:lnTo>
                <a:lnTo>
                  <a:pt x="0" y="8442349"/>
                </a:lnTo>
                <a:lnTo>
                  <a:pt x="0" y="0"/>
                </a:lnTo>
                <a:close/>
              </a:path>
            </a:pathLst>
          </a:custGeom>
          <a:blipFill>
            <a:blip r:embed="rId2">
              <a:alphaModFix amt="5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0" y="6172200"/>
            <a:ext cx="12192000" cy="685800"/>
          </a:xfrm>
          <a:custGeom>
            <a:avLst/>
            <a:gdLst/>
            <a:ahLst/>
            <a:cxnLst/>
            <a:rect l="l" t="t" r="r" b="b"/>
            <a:pathLst>
              <a:path w="18288000" h="1028700">
                <a:moveTo>
                  <a:pt x="0" y="0"/>
                </a:moveTo>
                <a:lnTo>
                  <a:pt x="18288000" y="0"/>
                </a:lnTo>
                <a:lnTo>
                  <a:pt x="18288000" y="1028700"/>
                </a:lnTo>
                <a:lnTo>
                  <a:pt x="0" y="1028700"/>
                </a:lnTo>
                <a:lnTo>
                  <a:pt x="0" y="0"/>
                </a:lnTo>
                <a:close/>
              </a:path>
            </a:pathLst>
          </a:custGeom>
          <a:blipFill>
            <a:blip r:embed="rId4"/>
            <a:stretch>
              <a:fillRect t="-593387" b="-491056"/>
            </a:stretch>
          </a:blipFill>
        </p:spPr>
      </p:sp>
      <p:grpSp>
        <p:nvGrpSpPr>
          <p:cNvPr id="4" name="Group 4"/>
          <p:cNvGrpSpPr/>
          <p:nvPr/>
        </p:nvGrpSpPr>
        <p:grpSpPr>
          <a:xfrm>
            <a:off x="273084" y="1440762"/>
            <a:ext cx="11645834" cy="3976476"/>
            <a:chOff x="0" y="0"/>
            <a:chExt cx="1934102" cy="660400"/>
          </a:xfrm>
        </p:grpSpPr>
        <p:sp>
          <p:nvSpPr>
            <p:cNvPr id="5" name="Freeform 5"/>
            <p:cNvSpPr/>
            <p:nvPr/>
          </p:nvSpPr>
          <p:spPr>
            <a:xfrm>
              <a:off x="0" y="0"/>
              <a:ext cx="1934102" cy="660400"/>
            </a:xfrm>
            <a:custGeom>
              <a:avLst/>
              <a:gdLst/>
              <a:ahLst/>
              <a:cxnLst/>
              <a:rect l="l" t="t" r="r" b="b"/>
              <a:pathLst>
                <a:path w="1934102" h="660400">
                  <a:moveTo>
                    <a:pt x="1809642" y="660400"/>
                  </a:moveTo>
                  <a:lnTo>
                    <a:pt x="124460" y="660400"/>
                  </a:lnTo>
                  <a:cubicBezTo>
                    <a:pt x="55880" y="660400"/>
                    <a:pt x="0" y="604520"/>
                    <a:pt x="0" y="535940"/>
                  </a:cubicBezTo>
                  <a:lnTo>
                    <a:pt x="0" y="124460"/>
                  </a:lnTo>
                  <a:cubicBezTo>
                    <a:pt x="0" y="55880"/>
                    <a:pt x="55880" y="0"/>
                    <a:pt x="124460" y="0"/>
                  </a:cubicBezTo>
                  <a:lnTo>
                    <a:pt x="1809642" y="0"/>
                  </a:lnTo>
                  <a:cubicBezTo>
                    <a:pt x="1878222" y="0"/>
                    <a:pt x="1934102" y="55880"/>
                    <a:pt x="1934102" y="124460"/>
                  </a:cubicBezTo>
                  <a:lnTo>
                    <a:pt x="1934102" y="535940"/>
                  </a:lnTo>
                  <a:cubicBezTo>
                    <a:pt x="1934102" y="604520"/>
                    <a:pt x="1878222" y="660400"/>
                    <a:pt x="1809642" y="660400"/>
                  </a:cubicBezTo>
                  <a:close/>
                </a:path>
              </a:pathLst>
            </a:custGeom>
            <a:solidFill>
              <a:srgbClr val="487307">
                <a:alpha val="95686"/>
              </a:srgbClr>
            </a:solidFill>
          </p:spPr>
        </p:sp>
      </p:grpSp>
      <p:sp>
        <p:nvSpPr>
          <p:cNvPr id="7" name="TextBox 7"/>
          <p:cNvSpPr txBox="1"/>
          <p:nvPr/>
        </p:nvSpPr>
        <p:spPr>
          <a:xfrm>
            <a:off x="833381" y="3310008"/>
            <a:ext cx="10525239" cy="769441"/>
          </a:xfrm>
          <a:prstGeom prst="rect">
            <a:avLst/>
          </a:prstGeom>
        </p:spPr>
        <p:txBody>
          <a:bodyPr lIns="0" tIns="0" rIns="0" bIns="0" rtlCol="0" anchor="t">
            <a:spAutoFit/>
          </a:bodyPr>
          <a:lstStyle/>
          <a:p>
            <a:pPr>
              <a:lnSpc>
                <a:spcPts val="3009"/>
              </a:lnSpc>
            </a:pPr>
            <a:r>
              <a:rPr lang="en-US" sz="3167" dirty="0">
                <a:solidFill>
                  <a:srgbClr val="FFFFFF"/>
                </a:solidFill>
                <a:latin typeface="Nunito Sans Bold"/>
              </a:rPr>
              <a:t>II. Nos </a:t>
            </a:r>
            <a:r>
              <a:rPr lang="en-US" sz="3167" dirty="0" err="1">
                <a:solidFill>
                  <a:srgbClr val="FFFFFF"/>
                </a:solidFill>
                <a:latin typeface="Nunito Sans Bold"/>
              </a:rPr>
              <a:t>Réalisations</a:t>
            </a:r>
            <a:r>
              <a:rPr lang="en-US" sz="3167" dirty="0">
                <a:solidFill>
                  <a:srgbClr val="FFFFFF"/>
                </a:solidFill>
                <a:latin typeface="Nunito Sans Bold"/>
              </a:rPr>
              <a:t>, forces et faiblesses</a:t>
            </a:r>
          </a:p>
          <a:p>
            <a:pPr>
              <a:lnSpc>
                <a:spcPts val="3009"/>
              </a:lnSpc>
            </a:pPr>
            <a:endParaRPr lang="en-US" sz="3167" dirty="0">
              <a:solidFill>
                <a:srgbClr val="FFFFFF"/>
              </a:solidFill>
              <a:latin typeface="Nunito Sans Bold"/>
            </a:endParaRPr>
          </a:p>
        </p:txBody>
      </p:sp>
      <p:sp>
        <p:nvSpPr>
          <p:cNvPr id="8" name="Freeform 8"/>
          <p:cNvSpPr/>
          <p:nvPr/>
        </p:nvSpPr>
        <p:spPr>
          <a:xfrm rot="1107760">
            <a:off x="273084" y="189831"/>
            <a:ext cx="884065" cy="991939"/>
          </a:xfrm>
          <a:custGeom>
            <a:avLst/>
            <a:gdLst/>
            <a:ahLst/>
            <a:cxnLst/>
            <a:rect l="l" t="t" r="r" b="b"/>
            <a:pathLst>
              <a:path w="1326098" h="1487908">
                <a:moveTo>
                  <a:pt x="0" y="0"/>
                </a:moveTo>
                <a:lnTo>
                  <a:pt x="1326098" y="0"/>
                </a:lnTo>
                <a:lnTo>
                  <a:pt x="1326098" y="1487908"/>
                </a:lnTo>
                <a:lnTo>
                  <a:pt x="0" y="148790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rot="9196298">
            <a:off x="1849323" y="-209703"/>
            <a:ext cx="3815039" cy="1816913"/>
          </a:xfrm>
          <a:custGeom>
            <a:avLst/>
            <a:gdLst/>
            <a:ahLst/>
            <a:cxnLst/>
            <a:rect l="l" t="t" r="r" b="b"/>
            <a:pathLst>
              <a:path w="5722559" h="2725369">
                <a:moveTo>
                  <a:pt x="0" y="0"/>
                </a:moveTo>
                <a:lnTo>
                  <a:pt x="5722559" y="0"/>
                </a:lnTo>
                <a:lnTo>
                  <a:pt x="5722559" y="2725369"/>
                </a:lnTo>
                <a:lnTo>
                  <a:pt x="0" y="27253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pic>
        <p:nvPicPr>
          <p:cNvPr id="10" name="Image 9" descr="C:\Users\LENOVO\Desktop\Supports Forum\PROGRAMME MAV-02.png"/>
          <p:cNvPicPr/>
          <p:nvPr/>
        </p:nvPicPr>
        <p:blipFill rotWithShape="1">
          <a:blip r:embed="rId9"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0685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605845" y="2753828"/>
            <a:ext cx="7089139" cy="2617074"/>
          </a:xfrm>
          <a:custGeom>
            <a:avLst/>
            <a:gdLst/>
            <a:ahLst/>
            <a:cxnLst/>
            <a:rect l="l" t="t" r="r" b="b"/>
            <a:pathLst>
              <a:path w="10633709" h="3925611">
                <a:moveTo>
                  <a:pt x="0" y="0"/>
                </a:moveTo>
                <a:lnTo>
                  <a:pt x="10633709" y="0"/>
                </a:lnTo>
                <a:lnTo>
                  <a:pt x="10633709" y="3925611"/>
                </a:lnTo>
                <a:lnTo>
                  <a:pt x="0" y="392561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4146507" y="3590477"/>
            <a:ext cx="850119" cy="1065980"/>
          </a:xfrm>
          <a:custGeom>
            <a:avLst/>
            <a:gdLst/>
            <a:ahLst/>
            <a:cxnLst/>
            <a:rect l="l" t="t" r="r" b="b"/>
            <a:pathLst>
              <a:path w="1275179" h="1598970">
                <a:moveTo>
                  <a:pt x="0" y="0"/>
                </a:moveTo>
                <a:lnTo>
                  <a:pt x="1275179" y="0"/>
                </a:lnTo>
                <a:lnTo>
                  <a:pt x="1275179" y="1598970"/>
                </a:lnTo>
                <a:lnTo>
                  <a:pt x="0" y="1598970"/>
                </a:lnTo>
                <a:lnTo>
                  <a:pt x="0" y="0"/>
                </a:lnTo>
                <a:close/>
              </a:path>
            </a:pathLst>
          </a:custGeom>
          <a:blipFill>
            <a:blip r:embed="rId4"/>
            <a:stretch>
              <a:fillRect/>
            </a:stretch>
          </a:blipFill>
        </p:spPr>
      </p:sp>
      <p:sp>
        <p:nvSpPr>
          <p:cNvPr id="4" name="Freeform 4"/>
          <p:cNvSpPr/>
          <p:nvPr/>
        </p:nvSpPr>
        <p:spPr>
          <a:xfrm>
            <a:off x="5747151" y="3632897"/>
            <a:ext cx="1084903" cy="886908"/>
          </a:xfrm>
          <a:custGeom>
            <a:avLst/>
            <a:gdLst/>
            <a:ahLst/>
            <a:cxnLst/>
            <a:rect l="l" t="t" r="r" b="b"/>
            <a:pathLst>
              <a:path w="1627354" h="1330362">
                <a:moveTo>
                  <a:pt x="0" y="0"/>
                </a:moveTo>
                <a:lnTo>
                  <a:pt x="1627354" y="0"/>
                </a:lnTo>
                <a:lnTo>
                  <a:pt x="1627354" y="1330361"/>
                </a:lnTo>
                <a:lnTo>
                  <a:pt x="0" y="133036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7556752" y="3512047"/>
            <a:ext cx="894546" cy="1099289"/>
          </a:xfrm>
          <a:custGeom>
            <a:avLst/>
            <a:gdLst/>
            <a:ahLst/>
            <a:cxnLst/>
            <a:rect l="l" t="t" r="r" b="b"/>
            <a:pathLst>
              <a:path w="1341819" h="1648933">
                <a:moveTo>
                  <a:pt x="0" y="0"/>
                </a:moveTo>
                <a:lnTo>
                  <a:pt x="1341819" y="0"/>
                </a:lnTo>
                <a:lnTo>
                  <a:pt x="1341819" y="1648932"/>
                </a:lnTo>
                <a:lnTo>
                  <a:pt x="0" y="1648932"/>
                </a:lnTo>
                <a:lnTo>
                  <a:pt x="0" y="0"/>
                </a:lnTo>
                <a:close/>
              </a:path>
            </a:pathLst>
          </a:custGeom>
          <a:blipFill>
            <a:blip r:embed="rId7"/>
            <a:stretch>
              <a:fillRect/>
            </a:stretch>
          </a:blipFill>
        </p:spPr>
      </p:sp>
      <p:sp>
        <p:nvSpPr>
          <p:cNvPr id="6" name="Freeform 6"/>
          <p:cNvSpPr/>
          <p:nvPr/>
        </p:nvSpPr>
        <p:spPr>
          <a:xfrm>
            <a:off x="9148059" y="3469060"/>
            <a:ext cx="1014175" cy="1214581"/>
          </a:xfrm>
          <a:custGeom>
            <a:avLst/>
            <a:gdLst/>
            <a:ahLst/>
            <a:cxnLst/>
            <a:rect l="l" t="t" r="r" b="b"/>
            <a:pathLst>
              <a:path w="1521263" h="1821872">
                <a:moveTo>
                  <a:pt x="0" y="0"/>
                </a:moveTo>
                <a:lnTo>
                  <a:pt x="1521263" y="0"/>
                </a:lnTo>
                <a:lnTo>
                  <a:pt x="1521263" y="1821871"/>
                </a:lnTo>
                <a:lnTo>
                  <a:pt x="0" y="1821871"/>
                </a:lnTo>
                <a:lnTo>
                  <a:pt x="0" y="0"/>
                </a:lnTo>
                <a:close/>
              </a:path>
            </a:pathLst>
          </a:custGeom>
          <a:blipFill>
            <a:blip r:embed="rId8"/>
            <a:stretch>
              <a:fillRect/>
            </a:stretch>
          </a:blipFill>
        </p:spPr>
      </p:sp>
      <p:sp>
        <p:nvSpPr>
          <p:cNvPr id="7" name="Freeform 7"/>
          <p:cNvSpPr/>
          <p:nvPr/>
        </p:nvSpPr>
        <p:spPr>
          <a:xfrm>
            <a:off x="9429408" y="3922030"/>
            <a:ext cx="976405" cy="784785"/>
          </a:xfrm>
          <a:custGeom>
            <a:avLst/>
            <a:gdLst/>
            <a:ahLst/>
            <a:cxnLst/>
            <a:rect l="l" t="t" r="r" b="b"/>
            <a:pathLst>
              <a:path w="1464607" h="1177178">
                <a:moveTo>
                  <a:pt x="0" y="0"/>
                </a:moveTo>
                <a:lnTo>
                  <a:pt x="1464607" y="0"/>
                </a:lnTo>
                <a:lnTo>
                  <a:pt x="1464607" y="1177178"/>
                </a:lnTo>
                <a:lnTo>
                  <a:pt x="0" y="117717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Freeform 8"/>
          <p:cNvSpPr/>
          <p:nvPr/>
        </p:nvSpPr>
        <p:spPr>
          <a:xfrm rot="-1171820" flipH="1">
            <a:off x="10068716" y="4082215"/>
            <a:ext cx="238873" cy="239173"/>
          </a:xfrm>
          <a:custGeom>
            <a:avLst/>
            <a:gdLst/>
            <a:ahLst/>
            <a:cxnLst/>
            <a:rect l="l" t="t" r="r" b="b"/>
            <a:pathLst>
              <a:path w="358310" h="358759">
                <a:moveTo>
                  <a:pt x="358310" y="0"/>
                </a:moveTo>
                <a:lnTo>
                  <a:pt x="0" y="0"/>
                </a:lnTo>
                <a:lnTo>
                  <a:pt x="0" y="358759"/>
                </a:lnTo>
                <a:lnTo>
                  <a:pt x="358310" y="358759"/>
                </a:lnTo>
                <a:lnTo>
                  <a:pt x="358310" y="0"/>
                </a:lnTo>
                <a:close/>
              </a:path>
            </a:pathLst>
          </a:custGeom>
          <a:blipFill>
            <a:blip r:embed="rId11"/>
            <a:stretch>
              <a:fillRect/>
            </a:stretch>
          </a:blipFill>
        </p:spPr>
      </p:sp>
      <p:sp>
        <p:nvSpPr>
          <p:cNvPr id="9" name="Freeform 9"/>
          <p:cNvSpPr/>
          <p:nvPr/>
        </p:nvSpPr>
        <p:spPr>
          <a:xfrm rot="1121139">
            <a:off x="10134922" y="3650896"/>
            <a:ext cx="238873" cy="239173"/>
          </a:xfrm>
          <a:custGeom>
            <a:avLst/>
            <a:gdLst/>
            <a:ahLst/>
            <a:cxnLst/>
            <a:rect l="l" t="t" r="r" b="b"/>
            <a:pathLst>
              <a:path w="358310" h="358759">
                <a:moveTo>
                  <a:pt x="0" y="0"/>
                </a:moveTo>
                <a:lnTo>
                  <a:pt x="358310" y="0"/>
                </a:lnTo>
                <a:lnTo>
                  <a:pt x="358310" y="358759"/>
                </a:lnTo>
                <a:lnTo>
                  <a:pt x="0" y="358759"/>
                </a:lnTo>
                <a:lnTo>
                  <a:pt x="0" y="0"/>
                </a:lnTo>
                <a:close/>
              </a:path>
            </a:pathLst>
          </a:custGeom>
          <a:blipFill>
            <a:blip r:embed="rId11"/>
            <a:stretch>
              <a:fillRect/>
            </a:stretch>
          </a:blipFill>
        </p:spPr>
      </p:sp>
      <p:grpSp>
        <p:nvGrpSpPr>
          <p:cNvPr id="12" name="Group 12"/>
          <p:cNvGrpSpPr/>
          <p:nvPr/>
        </p:nvGrpSpPr>
        <p:grpSpPr>
          <a:xfrm>
            <a:off x="1194406" y="3243991"/>
            <a:ext cx="1610353" cy="1610353"/>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35277" r="-44528" b="-5423"/>
              </a:stretch>
            </a:blipFill>
          </p:spPr>
        </p:sp>
      </p:grpSp>
      <p:grpSp>
        <p:nvGrpSpPr>
          <p:cNvPr id="14" name="Group 14"/>
          <p:cNvGrpSpPr/>
          <p:nvPr/>
        </p:nvGrpSpPr>
        <p:grpSpPr>
          <a:xfrm>
            <a:off x="2518800" y="3782517"/>
            <a:ext cx="571919" cy="57191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F658"/>
            </a:solidFill>
          </p:spPr>
        </p:sp>
        <p:sp>
          <p:nvSpPr>
            <p:cNvPr id="16" name="TextBox 16"/>
            <p:cNvSpPr txBox="1"/>
            <p:nvPr/>
          </p:nvSpPr>
          <p:spPr>
            <a:xfrm>
              <a:off x="76200" y="38100"/>
              <a:ext cx="660400" cy="698500"/>
            </a:xfrm>
            <a:prstGeom prst="rect">
              <a:avLst/>
            </a:prstGeom>
          </p:spPr>
          <p:txBody>
            <a:bodyPr lIns="33867" tIns="33867" rIns="33867" bIns="33867" rtlCol="0" anchor="ctr"/>
            <a:lstStyle/>
            <a:p>
              <a:pPr algn="ctr">
                <a:lnSpc>
                  <a:spcPts val="1867"/>
                </a:lnSpc>
              </a:pPr>
              <a:endParaRPr sz="1200"/>
            </a:p>
          </p:txBody>
        </p:sp>
      </p:grpSp>
      <p:grpSp>
        <p:nvGrpSpPr>
          <p:cNvPr id="17" name="Group 17"/>
          <p:cNvGrpSpPr/>
          <p:nvPr/>
        </p:nvGrpSpPr>
        <p:grpSpPr>
          <a:xfrm>
            <a:off x="2668441" y="3932158"/>
            <a:ext cx="272637" cy="272637"/>
            <a:chOff x="0" y="0"/>
            <a:chExt cx="812800" cy="812800"/>
          </a:xfrm>
        </p:grpSpPr>
        <p:sp>
          <p:nvSpPr>
            <p:cNvPr id="18" name="Freeform 18"/>
            <p:cNvSpPr/>
            <p:nvPr/>
          </p:nvSpPr>
          <p:spPr>
            <a:xfrm>
              <a:off x="0" y="0"/>
              <a:ext cx="812800" cy="812800"/>
            </a:xfrm>
            <a:custGeom>
              <a:avLst/>
              <a:gdLst/>
              <a:ahLst/>
              <a:cxnLst/>
              <a:rect l="l" t="t" r="r" b="b"/>
              <a:pathLst>
                <a:path w="812800" h="81280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81896F"/>
            </a:solidFill>
          </p:spPr>
        </p:sp>
        <p:sp>
          <p:nvSpPr>
            <p:cNvPr id="19" name="TextBox 19"/>
            <p:cNvSpPr txBox="1"/>
            <p:nvPr/>
          </p:nvSpPr>
          <p:spPr>
            <a:xfrm>
              <a:off x="0" y="165100"/>
              <a:ext cx="711200" cy="444500"/>
            </a:xfrm>
            <a:prstGeom prst="rect">
              <a:avLst/>
            </a:prstGeom>
          </p:spPr>
          <p:txBody>
            <a:bodyPr lIns="33867" tIns="33867" rIns="33867" bIns="33867" rtlCol="0" anchor="ctr"/>
            <a:lstStyle/>
            <a:p>
              <a:pPr algn="ctr">
                <a:lnSpc>
                  <a:spcPts val="1867"/>
                </a:lnSpc>
              </a:pPr>
              <a:endParaRPr sz="1200"/>
            </a:p>
          </p:txBody>
        </p:sp>
      </p:grpSp>
      <p:sp>
        <p:nvSpPr>
          <p:cNvPr id="20" name="TextBox 20"/>
          <p:cNvSpPr txBox="1"/>
          <p:nvPr/>
        </p:nvSpPr>
        <p:spPr>
          <a:xfrm>
            <a:off x="4312991" y="4939799"/>
            <a:ext cx="556987" cy="256480"/>
          </a:xfrm>
          <a:prstGeom prst="rect">
            <a:avLst/>
          </a:prstGeom>
        </p:spPr>
        <p:txBody>
          <a:bodyPr lIns="0" tIns="0" rIns="0" bIns="0" rtlCol="0" anchor="t">
            <a:spAutoFit/>
          </a:bodyPr>
          <a:lstStyle/>
          <a:p>
            <a:pPr algn="ctr">
              <a:lnSpc>
                <a:spcPts val="2045"/>
              </a:lnSpc>
            </a:pPr>
            <a:r>
              <a:rPr lang="en-US" sz="1826">
                <a:solidFill>
                  <a:srgbClr val="FFFFFF"/>
                </a:solidFill>
                <a:latin typeface="Montserrat Ultra-Bold"/>
              </a:rPr>
              <a:t>A</a:t>
            </a:r>
          </a:p>
        </p:txBody>
      </p:sp>
      <p:sp>
        <p:nvSpPr>
          <p:cNvPr id="21" name="TextBox 21"/>
          <p:cNvSpPr txBox="1"/>
          <p:nvPr/>
        </p:nvSpPr>
        <p:spPr>
          <a:xfrm>
            <a:off x="7725531" y="4939799"/>
            <a:ext cx="556987" cy="256480"/>
          </a:xfrm>
          <a:prstGeom prst="rect">
            <a:avLst/>
          </a:prstGeom>
        </p:spPr>
        <p:txBody>
          <a:bodyPr lIns="0" tIns="0" rIns="0" bIns="0" rtlCol="0" anchor="t">
            <a:spAutoFit/>
          </a:bodyPr>
          <a:lstStyle/>
          <a:p>
            <a:pPr algn="ctr">
              <a:lnSpc>
                <a:spcPts val="2045"/>
              </a:lnSpc>
            </a:pPr>
            <a:r>
              <a:rPr lang="en-US" sz="1826">
                <a:solidFill>
                  <a:srgbClr val="FFFFFF"/>
                </a:solidFill>
                <a:latin typeface="Montserrat Ultra-Bold"/>
              </a:rPr>
              <a:t>C</a:t>
            </a:r>
          </a:p>
        </p:txBody>
      </p:sp>
      <p:sp>
        <p:nvSpPr>
          <p:cNvPr id="22" name="TextBox 22"/>
          <p:cNvSpPr txBox="1"/>
          <p:nvPr/>
        </p:nvSpPr>
        <p:spPr>
          <a:xfrm>
            <a:off x="6011110" y="2921565"/>
            <a:ext cx="556987" cy="256480"/>
          </a:xfrm>
          <a:prstGeom prst="rect">
            <a:avLst/>
          </a:prstGeom>
        </p:spPr>
        <p:txBody>
          <a:bodyPr lIns="0" tIns="0" rIns="0" bIns="0" rtlCol="0" anchor="t">
            <a:spAutoFit/>
          </a:bodyPr>
          <a:lstStyle/>
          <a:p>
            <a:pPr algn="ctr">
              <a:lnSpc>
                <a:spcPts val="2045"/>
              </a:lnSpc>
            </a:pPr>
            <a:r>
              <a:rPr lang="en-US" sz="1826">
                <a:solidFill>
                  <a:srgbClr val="FFFFFF"/>
                </a:solidFill>
                <a:latin typeface="Montserrat Ultra-Bold"/>
              </a:rPr>
              <a:t>B</a:t>
            </a:r>
          </a:p>
        </p:txBody>
      </p:sp>
      <p:sp>
        <p:nvSpPr>
          <p:cNvPr id="23" name="TextBox 23"/>
          <p:cNvSpPr txBox="1"/>
          <p:nvPr/>
        </p:nvSpPr>
        <p:spPr>
          <a:xfrm>
            <a:off x="9429408" y="2921565"/>
            <a:ext cx="556987" cy="256480"/>
          </a:xfrm>
          <a:prstGeom prst="rect">
            <a:avLst/>
          </a:prstGeom>
        </p:spPr>
        <p:txBody>
          <a:bodyPr lIns="0" tIns="0" rIns="0" bIns="0" rtlCol="0" anchor="t">
            <a:spAutoFit/>
          </a:bodyPr>
          <a:lstStyle/>
          <a:p>
            <a:pPr algn="ctr">
              <a:lnSpc>
                <a:spcPts val="2045"/>
              </a:lnSpc>
            </a:pPr>
            <a:r>
              <a:rPr lang="en-US" sz="1826">
                <a:solidFill>
                  <a:srgbClr val="FFFFFF"/>
                </a:solidFill>
                <a:latin typeface="Montserrat Ultra-Bold"/>
              </a:rPr>
              <a:t>D</a:t>
            </a:r>
          </a:p>
        </p:txBody>
      </p:sp>
      <p:sp>
        <p:nvSpPr>
          <p:cNvPr id="24" name="TextBox 24"/>
          <p:cNvSpPr txBox="1"/>
          <p:nvPr/>
        </p:nvSpPr>
        <p:spPr>
          <a:xfrm>
            <a:off x="685800" y="5086260"/>
            <a:ext cx="2608133" cy="538609"/>
          </a:xfrm>
          <a:prstGeom prst="rect">
            <a:avLst/>
          </a:prstGeom>
        </p:spPr>
        <p:txBody>
          <a:bodyPr lIns="0" tIns="0" rIns="0" bIns="0" rtlCol="0" anchor="t">
            <a:spAutoFit/>
          </a:bodyPr>
          <a:lstStyle/>
          <a:p>
            <a:pPr algn="ctr">
              <a:lnSpc>
                <a:spcPts val="2089"/>
              </a:lnSpc>
            </a:pPr>
            <a:r>
              <a:rPr lang="en-US" sz="1392">
                <a:solidFill>
                  <a:srgbClr val="435219"/>
                </a:solidFill>
                <a:latin typeface="Open Sans Bold"/>
              </a:rPr>
              <a:t>22 mars 2022</a:t>
            </a:r>
          </a:p>
          <a:p>
            <a:pPr algn="ctr">
              <a:lnSpc>
                <a:spcPts val="2089"/>
              </a:lnSpc>
            </a:pPr>
            <a:r>
              <a:rPr lang="en-US" sz="1392">
                <a:solidFill>
                  <a:srgbClr val="435219"/>
                </a:solidFill>
                <a:latin typeface="Open Sans Bold"/>
              </a:rPr>
              <a:t>Démarrage de la production</a:t>
            </a:r>
          </a:p>
        </p:txBody>
      </p:sp>
      <p:sp>
        <p:nvSpPr>
          <p:cNvPr id="25" name="TextBox 25"/>
          <p:cNvSpPr txBox="1"/>
          <p:nvPr/>
        </p:nvSpPr>
        <p:spPr>
          <a:xfrm>
            <a:off x="3605844" y="5405221"/>
            <a:ext cx="2105036" cy="1107996"/>
          </a:xfrm>
          <a:prstGeom prst="rect">
            <a:avLst/>
          </a:prstGeom>
        </p:spPr>
        <p:txBody>
          <a:bodyPr lIns="0" tIns="0" rIns="0" bIns="0" rtlCol="0" anchor="t">
            <a:spAutoFit/>
          </a:bodyPr>
          <a:lstStyle/>
          <a:p>
            <a:pPr algn="ctr">
              <a:spcBef>
                <a:spcPct val="0"/>
              </a:spcBef>
            </a:pPr>
            <a:r>
              <a:rPr lang="en-US" sz="1200" dirty="0">
                <a:solidFill>
                  <a:srgbClr val="435219"/>
                </a:solidFill>
                <a:latin typeface="Open Sans Bold"/>
              </a:rPr>
              <a:t>500 </a:t>
            </a:r>
            <a:r>
              <a:rPr lang="en-US" sz="1200" dirty="0" err="1">
                <a:solidFill>
                  <a:srgbClr val="435219"/>
                </a:solidFill>
                <a:latin typeface="Open Sans Bold"/>
              </a:rPr>
              <a:t>poulets</a:t>
            </a:r>
            <a:r>
              <a:rPr lang="en-US" sz="1200" dirty="0">
                <a:solidFill>
                  <a:srgbClr val="435219"/>
                </a:solidFill>
                <a:latin typeface="Open Sans Bold"/>
              </a:rPr>
              <a:t> de chair </a:t>
            </a:r>
          </a:p>
          <a:p>
            <a:pPr algn="ctr">
              <a:spcBef>
                <a:spcPct val="0"/>
              </a:spcBef>
            </a:pPr>
            <a:r>
              <a:rPr lang="en-US" sz="1200" dirty="0">
                <a:solidFill>
                  <a:srgbClr val="435219"/>
                </a:solidFill>
                <a:latin typeface="Open Sans Bold"/>
              </a:rPr>
              <a:t>et </a:t>
            </a:r>
            <a:r>
              <a:rPr lang="en-US" sz="1200" dirty="0" err="1">
                <a:solidFill>
                  <a:srgbClr val="435219"/>
                </a:solidFill>
                <a:latin typeface="Open Sans Bold"/>
              </a:rPr>
              <a:t>tous</a:t>
            </a:r>
            <a:r>
              <a:rPr lang="en-US" sz="1200" dirty="0">
                <a:solidFill>
                  <a:srgbClr val="435219"/>
                </a:solidFill>
                <a:latin typeface="Open Sans Bold"/>
              </a:rPr>
              <a:t> les 2 </a:t>
            </a:r>
            <a:r>
              <a:rPr lang="en-US" sz="1200" dirty="0" err="1">
                <a:solidFill>
                  <a:srgbClr val="435219"/>
                </a:solidFill>
                <a:latin typeface="Open Sans Bold"/>
              </a:rPr>
              <a:t>mois</a:t>
            </a:r>
            <a:r>
              <a:rPr lang="en-US" sz="1200" dirty="0">
                <a:solidFill>
                  <a:srgbClr val="435219"/>
                </a:solidFill>
                <a:latin typeface="Open Sans Bold"/>
              </a:rPr>
              <a:t>  </a:t>
            </a:r>
          </a:p>
          <a:p>
            <a:pPr algn="ctr">
              <a:spcBef>
                <a:spcPct val="0"/>
              </a:spcBef>
            </a:pPr>
            <a:r>
              <a:rPr lang="en-US" sz="1200" dirty="0">
                <a:solidFill>
                  <a:srgbClr val="435219"/>
                </a:solidFill>
                <a:latin typeface="Open Sans Bold"/>
              </a:rPr>
              <a:t>des </a:t>
            </a:r>
            <a:r>
              <a:rPr lang="en-US" sz="1200" dirty="0" err="1">
                <a:solidFill>
                  <a:srgbClr val="435219"/>
                </a:solidFill>
                <a:latin typeface="Open Sans Bold"/>
              </a:rPr>
              <a:t>bandes</a:t>
            </a:r>
            <a:endParaRPr lang="en-US" sz="1200" dirty="0">
              <a:solidFill>
                <a:srgbClr val="435219"/>
              </a:solidFill>
              <a:latin typeface="Open Sans Bold"/>
            </a:endParaRPr>
          </a:p>
          <a:p>
            <a:pPr algn="ctr">
              <a:spcBef>
                <a:spcPct val="0"/>
              </a:spcBef>
            </a:pPr>
            <a:r>
              <a:rPr lang="en-US" sz="1200" dirty="0">
                <a:solidFill>
                  <a:srgbClr val="435219"/>
                </a:solidFill>
                <a:latin typeface="Open Sans Bold"/>
              </a:rPr>
              <a:t>entre 1000 et 1500 </a:t>
            </a:r>
            <a:r>
              <a:rPr lang="en-US" sz="1200" dirty="0" err="1">
                <a:solidFill>
                  <a:srgbClr val="435219"/>
                </a:solidFill>
                <a:latin typeface="Open Sans Bold"/>
              </a:rPr>
              <a:t>têtes</a:t>
            </a:r>
            <a:endParaRPr lang="en-US" sz="1200" dirty="0">
              <a:solidFill>
                <a:srgbClr val="435219"/>
              </a:solidFill>
              <a:latin typeface="Open Sans Bold"/>
            </a:endParaRPr>
          </a:p>
          <a:p>
            <a:pPr algn="ctr">
              <a:spcBef>
                <a:spcPct val="0"/>
              </a:spcBef>
            </a:pPr>
            <a:r>
              <a:rPr lang="en-US" sz="1200" dirty="0">
                <a:solidFill>
                  <a:srgbClr val="435219"/>
                </a:solidFill>
                <a:latin typeface="Open Sans Bold"/>
              </a:rPr>
              <a:t>(</a:t>
            </a:r>
            <a:r>
              <a:rPr lang="fr-FR" sz="1200">
                <a:solidFill>
                  <a:srgbClr val="435219"/>
                </a:solidFill>
                <a:latin typeface="Open Sans Bold"/>
              </a:rPr>
              <a:t>19</a:t>
            </a:r>
            <a:r>
              <a:rPr lang="fr-FR" sz="1200" baseline="30000">
                <a:solidFill>
                  <a:srgbClr val="435219"/>
                </a:solidFill>
                <a:latin typeface="Open Sans Bold"/>
              </a:rPr>
              <a:t>ème</a:t>
            </a:r>
            <a:r>
              <a:rPr lang="fr-FR" sz="1200">
                <a:solidFill>
                  <a:srgbClr val="435219"/>
                </a:solidFill>
                <a:latin typeface="Open Sans Bold"/>
              </a:rPr>
              <a:t> </a:t>
            </a:r>
          </a:p>
          <a:p>
            <a:pPr algn="ctr">
              <a:spcBef>
                <a:spcPct val="0"/>
              </a:spcBef>
            </a:pPr>
            <a:r>
              <a:rPr lang="en-US" sz="1200">
                <a:solidFill>
                  <a:srgbClr val="435219"/>
                </a:solidFill>
                <a:latin typeface="Open Sans Bold"/>
              </a:rPr>
              <a:t>bande</a:t>
            </a:r>
            <a:r>
              <a:rPr lang="en-US" sz="1200" dirty="0">
                <a:solidFill>
                  <a:srgbClr val="435219"/>
                </a:solidFill>
                <a:latin typeface="Open Sans Bold"/>
              </a:rPr>
              <a:t>)</a:t>
            </a:r>
          </a:p>
        </p:txBody>
      </p:sp>
      <p:sp>
        <p:nvSpPr>
          <p:cNvPr id="26" name="TextBox 26"/>
          <p:cNvSpPr txBox="1"/>
          <p:nvPr/>
        </p:nvSpPr>
        <p:spPr>
          <a:xfrm>
            <a:off x="5111073" y="1298621"/>
            <a:ext cx="2357059" cy="1395318"/>
          </a:xfrm>
          <a:prstGeom prst="rect">
            <a:avLst/>
          </a:prstGeom>
        </p:spPr>
        <p:txBody>
          <a:bodyPr wrap="square" lIns="0" tIns="0" rIns="0" bIns="0" rtlCol="0" anchor="t">
            <a:spAutoFit/>
          </a:bodyPr>
          <a:lstStyle/>
          <a:p>
            <a:pPr algn="ctr"/>
            <a:r>
              <a:rPr lang="en-US" sz="1200" dirty="0">
                <a:solidFill>
                  <a:srgbClr val="435219"/>
                </a:solidFill>
                <a:latin typeface="Open Sans Bold"/>
              </a:rPr>
              <a:t>Nos </a:t>
            </a:r>
            <a:r>
              <a:rPr lang="en-US" sz="1200" dirty="0" err="1">
                <a:solidFill>
                  <a:srgbClr val="435219"/>
                </a:solidFill>
                <a:latin typeface="Open Sans Bold"/>
              </a:rPr>
              <a:t>produits</a:t>
            </a:r>
            <a:r>
              <a:rPr lang="en-US" sz="1200" dirty="0">
                <a:solidFill>
                  <a:srgbClr val="435219"/>
                </a:solidFill>
                <a:latin typeface="Open Sans Bold"/>
              </a:rPr>
              <a:t> : </a:t>
            </a:r>
          </a:p>
          <a:p>
            <a:pPr algn="ctr"/>
            <a:r>
              <a:rPr lang="en-US" sz="1200" dirty="0">
                <a:solidFill>
                  <a:srgbClr val="435219"/>
                </a:solidFill>
                <a:latin typeface="Open Sans Bold"/>
              </a:rPr>
              <a:t>Poulet </a:t>
            </a:r>
            <a:r>
              <a:rPr lang="en-US" sz="1200" dirty="0" err="1">
                <a:solidFill>
                  <a:srgbClr val="435219"/>
                </a:solidFill>
                <a:latin typeface="Open Sans Bold"/>
              </a:rPr>
              <a:t>entier</a:t>
            </a:r>
            <a:r>
              <a:rPr lang="en-US" sz="1200" dirty="0">
                <a:solidFill>
                  <a:srgbClr val="435219"/>
                </a:solidFill>
                <a:latin typeface="Open Sans Bold"/>
              </a:rPr>
              <a:t> frais, </a:t>
            </a:r>
          </a:p>
          <a:p>
            <a:pPr algn="ctr"/>
            <a:r>
              <a:rPr lang="en-US" sz="1200" dirty="0">
                <a:solidFill>
                  <a:srgbClr val="435219"/>
                </a:solidFill>
                <a:latin typeface="Open Sans Bold"/>
              </a:rPr>
              <a:t>poulet </a:t>
            </a:r>
            <a:r>
              <a:rPr lang="en-US" sz="1200" dirty="0" err="1">
                <a:solidFill>
                  <a:srgbClr val="435219"/>
                </a:solidFill>
                <a:latin typeface="Open Sans Bold"/>
              </a:rPr>
              <a:t>entier</a:t>
            </a:r>
            <a:r>
              <a:rPr lang="en-US" sz="1200" dirty="0">
                <a:solidFill>
                  <a:srgbClr val="435219"/>
                </a:solidFill>
                <a:latin typeface="Open Sans Bold"/>
              </a:rPr>
              <a:t> </a:t>
            </a:r>
            <a:r>
              <a:rPr lang="en-US" sz="1200" dirty="0" err="1">
                <a:solidFill>
                  <a:srgbClr val="435219"/>
                </a:solidFill>
                <a:latin typeface="Open Sans Bold"/>
              </a:rPr>
              <a:t>fumé</a:t>
            </a:r>
            <a:r>
              <a:rPr lang="en-US" sz="1200" dirty="0">
                <a:solidFill>
                  <a:srgbClr val="435219"/>
                </a:solidFill>
                <a:latin typeface="Open Sans Bold"/>
              </a:rPr>
              <a:t>, </a:t>
            </a:r>
          </a:p>
          <a:p>
            <a:pPr algn="ctr">
              <a:spcBef>
                <a:spcPct val="0"/>
              </a:spcBef>
            </a:pPr>
            <a:r>
              <a:rPr lang="en-US" sz="1200" dirty="0" err="1">
                <a:solidFill>
                  <a:srgbClr val="435219"/>
                </a:solidFill>
                <a:latin typeface="Open Sans Bold"/>
              </a:rPr>
              <a:t>pattes</a:t>
            </a:r>
            <a:r>
              <a:rPr lang="en-US" sz="1200" dirty="0">
                <a:solidFill>
                  <a:srgbClr val="435219"/>
                </a:solidFill>
                <a:latin typeface="Open Sans Bold"/>
              </a:rPr>
              <a:t> de poulet et </a:t>
            </a:r>
            <a:r>
              <a:rPr lang="en-US" sz="1200" dirty="0" err="1">
                <a:solidFill>
                  <a:srgbClr val="435219"/>
                </a:solidFill>
                <a:latin typeface="Open Sans Bold"/>
              </a:rPr>
              <a:t>gésiers</a:t>
            </a:r>
            <a:r>
              <a:rPr lang="en-US" sz="1200" dirty="0">
                <a:solidFill>
                  <a:srgbClr val="435219"/>
                </a:solidFill>
                <a:latin typeface="Open Sans Bold"/>
              </a:rPr>
              <a:t> de poulet.</a:t>
            </a:r>
          </a:p>
          <a:p>
            <a:pPr algn="ctr">
              <a:spcBef>
                <a:spcPct val="0"/>
              </a:spcBef>
            </a:pPr>
            <a:endParaRPr lang="en-US" sz="667" dirty="0">
              <a:solidFill>
                <a:srgbClr val="435219"/>
              </a:solidFill>
              <a:latin typeface="Open Sans Bold"/>
            </a:endParaRPr>
          </a:p>
          <a:p>
            <a:pPr algn="ctr">
              <a:spcBef>
                <a:spcPct val="0"/>
              </a:spcBef>
            </a:pPr>
            <a:r>
              <a:rPr lang="en-US" sz="1200" dirty="0" err="1">
                <a:solidFill>
                  <a:srgbClr val="435219"/>
                </a:solidFill>
                <a:latin typeface="Open Sans Bold"/>
              </a:rPr>
              <a:t>Disponibles</a:t>
            </a:r>
            <a:r>
              <a:rPr lang="en-US" sz="1200" dirty="0">
                <a:solidFill>
                  <a:srgbClr val="435219"/>
                </a:solidFill>
                <a:latin typeface="Open Sans Bold"/>
              </a:rPr>
              <a:t> sur </a:t>
            </a:r>
            <a:r>
              <a:rPr lang="en-US" sz="1200" dirty="0" err="1">
                <a:solidFill>
                  <a:srgbClr val="435219"/>
                </a:solidFill>
                <a:latin typeface="Open Sans Bold"/>
              </a:rPr>
              <a:t>commande</a:t>
            </a:r>
            <a:r>
              <a:rPr lang="en-US" sz="1200" dirty="0">
                <a:solidFill>
                  <a:srgbClr val="435219"/>
                </a:solidFill>
                <a:latin typeface="Open Sans Bold"/>
              </a:rPr>
              <a:t>  à : LBV, POG, MDA, MAKOKOU</a:t>
            </a:r>
          </a:p>
        </p:txBody>
      </p:sp>
      <p:sp>
        <p:nvSpPr>
          <p:cNvPr id="27" name="TextBox 27"/>
          <p:cNvSpPr txBox="1"/>
          <p:nvPr/>
        </p:nvSpPr>
        <p:spPr>
          <a:xfrm>
            <a:off x="695517" y="2613569"/>
            <a:ext cx="2608133" cy="269304"/>
          </a:xfrm>
          <a:prstGeom prst="rect">
            <a:avLst/>
          </a:prstGeom>
        </p:spPr>
        <p:txBody>
          <a:bodyPr lIns="0" tIns="0" rIns="0" bIns="0" rtlCol="0" anchor="t">
            <a:spAutoFit/>
          </a:bodyPr>
          <a:lstStyle/>
          <a:p>
            <a:pPr algn="ctr">
              <a:lnSpc>
                <a:spcPts val="2089"/>
              </a:lnSpc>
            </a:pPr>
            <a:r>
              <a:rPr lang="en-US" sz="1392">
                <a:solidFill>
                  <a:srgbClr val="435219"/>
                </a:solidFill>
                <a:latin typeface="Open Sans Bold"/>
              </a:rPr>
              <a:t>LES FERMES de L’ESTERIAS</a:t>
            </a:r>
          </a:p>
        </p:txBody>
      </p:sp>
      <p:sp>
        <p:nvSpPr>
          <p:cNvPr id="28" name="TextBox 28"/>
          <p:cNvSpPr txBox="1"/>
          <p:nvPr/>
        </p:nvSpPr>
        <p:spPr>
          <a:xfrm>
            <a:off x="6236848" y="5449773"/>
            <a:ext cx="3418298" cy="1107996"/>
          </a:xfrm>
          <a:prstGeom prst="rect">
            <a:avLst/>
          </a:prstGeom>
        </p:spPr>
        <p:txBody>
          <a:bodyPr wrap="square" lIns="0" tIns="0" rIns="0" bIns="0" rtlCol="0" anchor="t">
            <a:spAutoFit/>
          </a:bodyPr>
          <a:lstStyle/>
          <a:p>
            <a:pPr algn="ctr"/>
            <a:r>
              <a:rPr lang="en-US" sz="1200" dirty="0">
                <a:solidFill>
                  <a:srgbClr val="435219"/>
                </a:solidFill>
                <a:latin typeface="Open Sans Bold"/>
              </a:rPr>
              <a:t>Nos </a:t>
            </a:r>
            <a:r>
              <a:rPr lang="en-US" sz="1200" dirty="0" err="1">
                <a:solidFill>
                  <a:srgbClr val="435219"/>
                </a:solidFill>
                <a:latin typeface="Open Sans Bold"/>
              </a:rPr>
              <a:t>Investissements</a:t>
            </a:r>
            <a:r>
              <a:rPr lang="en-US" sz="1200" dirty="0">
                <a:solidFill>
                  <a:srgbClr val="435219"/>
                </a:solidFill>
                <a:latin typeface="Open Sans Bold"/>
              </a:rPr>
              <a:t> :</a:t>
            </a:r>
          </a:p>
          <a:p>
            <a:pPr algn="ctr"/>
            <a:r>
              <a:rPr lang="en-US" sz="1200" dirty="0">
                <a:solidFill>
                  <a:srgbClr val="435219"/>
                </a:solidFill>
                <a:latin typeface="Open Sans Bold"/>
              </a:rPr>
              <a:t>Construction sur fonds </a:t>
            </a:r>
            <a:r>
              <a:rPr lang="en-US" sz="1200" dirty="0" err="1">
                <a:solidFill>
                  <a:srgbClr val="435219"/>
                </a:solidFill>
                <a:latin typeface="Open Sans Bold"/>
              </a:rPr>
              <a:t>propres</a:t>
            </a:r>
            <a:r>
              <a:rPr lang="en-US" sz="1200" dirty="0">
                <a:solidFill>
                  <a:srgbClr val="435219"/>
                </a:solidFill>
                <a:latin typeface="Open Sans Bold"/>
              </a:rPr>
              <a:t>  du 2ème  </a:t>
            </a:r>
            <a:r>
              <a:rPr lang="en-US" sz="1200" dirty="0" err="1">
                <a:solidFill>
                  <a:srgbClr val="435219"/>
                </a:solidFill>
                <a:latin typeface="Open Sans Bold"/>
              </a:rPr>
              <a:t>batiment</a:t>
            </a:r>
            <a:r>
              <a:rPr lang="en-US" sz="1200" dirty="0">
                <a:solidFill>
                  <a:srgbClr val="435219"/>
                </a:solidFill>
                <a:latin typeface="Open Sans Bold"/>
              </a:rPr>
              <a:t> </a:t>
            </a:r>
            <a:r>
              <a:rPr lang="en-US" sz="1200" dirty="0" err="1">
                <a:solidFill>
                  <a:srgbClr val="435219"/>
                </a:solidFill>
                <a:latin typeface="Open Sans Bold"/>
              </a:rPr>
              <a:t>d’élevage</a:t>
            </a:r>
            <a:r>
              <a:rPr lang="en-US" sz="1200" dirty="0">
                <a:solidFill>
                  <a:srgbClr val="435219"/>
                </a:solidFill>
                <a:latin typeface="Open Sans Bold"/>
              </a:rPr>
              <a:t> : 270 m²</a:t>
            </a:r>
          </a:p>
          <a:p>
            <a:pPr algn="ctr"/>
            <a:r>
              <a:rPr lang="en-US" sz="1200" dirty="0" err="1">
                <a:solidFill>
                  <a:srgbClr val="435219"/>
                </a:solidFill>
                <a:latin typeface="Open Sans Bold"/>
              </a:rPr>
              <a:t>logement</a:t>
            </a:r>
            <a:r>
              <a:rPr lang="en-US" sz="1200" dirty="0">
                <a:solidFill>
                  <a:srgbClr val="435219"/>
                </a:solidFill>
                <a:latin typeface="Open Sans Bold"/>
              </a:rPr>
              <a:t> du personnel de 2 </a:t>
            </a:r>
            <a:r>
              <a:rPr lang="en-US" sz="1200" dirty="0" err="1">
                <a:solidFill>
                  <a:srgbClr val="435219"/>
                </a:solidFill>
                <a:latin typeface="Open Sans Bold"/>
              </a:rPr>
              <a:t>chbres</a:t>
            </a:r>
            <a:r>
              <a:rPr lang="en-US" sz="1200" dirty="0">
                <a:solidFill>
                  <a:srgbClr val="435219"/>
                </a:solidFill>
                <a:latin typeface="Open Sans Bold"/>
              </a:rPr>
              <a:t>; Un </a:t>
            </a:r>
            <a:r>
              <a:rPr lang="en-US" sz="1200" dirty="0" err="1">
                <a:solidFill>
                  <a:srgbClr val="435219"/>
                </a:solidFill>
                <a:latin typeface="Open Sans Bold"/>
              </a:rPr>
              <a:t>Puit</a:t>
            </a:r>
            <a:r>
              <a:rPr lang="en-US" sz="1200" dirty="0">
                <a:solidFill>
                  <a:srgbClr val="435219"/>
                </a:solidFill>
                <a:latin typeface="Open Sans Bold"/>
              </a:rPr>
              <a:t>  de 15 </a:t>
            </a:r>
            <a:r>
              <a:rPr lang="en-US" sz="1200" dirty="0" err="1">
                <a:solidFill>
                  <a:srgbClr val="435219"/>
                </a:solidFill>
                <a:latin typeface="Open Sans Bold"/>
              </a:rPr>
              <a:t>mètres</a:t>
            </a:r>
            <a:r>
              <a:rPr lang="en-US" sz="1200" dirty="0">
                <a:solidFill>
                  <a:srgbClr val="435219"/>
                </a:solidFill>
                <a:latin typeface="Open Sans Bold"/>
              </a:rPr>
              <a:t> de </a:t>
            </a:r>
            <a:r>
              <a:rPr lang="en-US" sz="1200" dirty="0" err="1">
                <a:solidFill>
                  <a:srgbClr val="435219"/>
                </a:solidFill>
                <a:latin typeface="Open Sans Bold"/>
              </a:rPr>
              <a:t>profondeur</a:t>
            </a:r>
            <a:r>
              <a:rPr lang="en-US" sz="1200" dirty="0">
                <a:solidFill>
                  <a:srgbClr val="435219"/>
                </a:solidFill>
                <a:latin typeface="Open Sans Bold"/>
              </a:rPr>
              <a:t>; Kit </a:t>
            </a:r>
            <a:r>
              <a:rPr lang="en-US" sz="1200" dirty="0" err="1">
                <a:solidFill>
                  <a:srgbClr val="435219"/>
                </a:solidFill>
                <a:latin typeface="Open Sans Bold"/>
              </a:rPr>
              <a:t>d’abattage</a:t>
            </a:r>
            <a:r>
              <a:rPr lang="en-US" sz="1200" dirty="0">
                <a:solidFill>
                  <a:srgbClr val="435219"/>
                </a:solidFill>
                <a:latin typeface="Open Sans Bold"/>
              </a:rPr>
              <a:t>, </a:t>
            </a:r>
            <a:r>
              <a:rPr lang="en-US" sz="1200" dirty="0" err="1">
                <a:solidFill>
                  <a:srgbClr val="435219"/>
                </a:solidFill>
                <a:latin typeface="Open Sans Bold"/>
              </a:rPr>
              <a:t>Couveuse</a:t>
            </a:r>
            <a:r>
              <a:rPr lang="en-US" sz="1200" dirty="0">
                <a:solidFill>
                  <a:srgbClr val="435219"/>
                </a:solidFill>
                <a:latin typeface="Open Sans Bold"/>
              </a:rPr>
              <a:t> de 4200 </a:t>
            </a:r>
            <a:r>
              <a:rPr lang="en-US" sz="1200" dirty="0" err="1">
                <a:solidFill>
                  <a:srgbClr val="435219"/>
                </a:solidFill>
                <a:latin typeface="Open Sans Bold"/>
              </a:rPr>
              <a:t>oeufs</a:t>
            </a:r>
            <a:endParaRPr lang="en-US" sz="1200" dirty="0">
              <a:solidFill>
                <a:srgbClr val="435219"/>
              </a:solidFill>
              <a:latin typeface="Open Sans Bold"/>
            </a:endParaRPr>
          </a:p>
        </p:txBody>
      </p:sp>
      <p:sp>
        <p:nvSpPr>
          <p:cNvPr id="29" name="TextBox 29"/>
          <p:cNvSpPr txBox="1"/>
          <p:nvPr/>
        </p:nvSpPr>
        <p:spPr>
          <a:xfrm>
            <a:off x="8173617" y="1587260"/>
            <a:ext cx="3068568" cy="1077218"/>
          </a:xfrm>
          <a:prstGeom prst="rect">
            <a:avLst/>
          </a:prstGeom>
        </p:spPr>
        <p:txBody>
          <a:bodyPr lIns="0" tIns="0" rIns="0" bIns="0" rtlCol="0" anchor="t">
            <a:spAutoFit/>
          </a:bodyPr>
          <a:lstStyle/>
          <a:p>
            <a:pPr algn="ctr">
              <a:lnSpc>
                <a:spcPts val="2089"/>
              </a:lnSpc>
              <a:spcBef>
                <a:spcPct val="0"/>
              </a:spcBef>
            </a:pPr>
            <a:r>
              <a:rPr lang="en-US" sz="1200" dirty="0">
                <a:solidFill>
                  <a:srgbClr val="435219"/>
                </a:solidFill>
                <a:latin typeface="Open Sans Bold"/>
              </a:rPr>
              <a:t>En extra :</a:t>
            </a:r>
          </a:p>
          <a:p>
            <a:pPr algn="ctr">
              <a:lnSpc>
                <a:spcPts val="2089"/>
              </a:lnSpc>
              <a:spcBef>
                <a:spcPct val="0"/>
              </a:spcBef>
            </a:pPr>
            <a:r>
              <a:rPr lang="en-US" sz="1200" dirty="0">
                <a:solidFill>
                  <a:srgbClr val="435219"/>
                </a:solidFill>
                <a:latin typeface="Open Sans Bold"/>
              </a:rPr>
              <a:t>Une petite </a:t>
            </a:r>
            <a:r>
              <a:rPr lang="en-US" sz="1200" dirty="0" err="1">
                <a:solidFill>
                  <a:srgbClr val="435219"/>
                </a:solidFill>
                <a:latin typeface="Open Sans Bold"/>
              </a:rPr>
              <a:t>bananeraie</a:t>
            </a:r>
            <a:r>
              <a:rPr lang="en-US" sz="1200" dirty="0">
                <a:solidFill>
                  <a:srgbClr val="435219"/>
                </a:solidFill>
                <a:latin typeface="Open Sans Bold"/>
              </a:rPr>
              <a:t> de 1000 m2 </a:t>
            </a:r>
          </a:p>
          <a:p>
            <a:pPr algn="ctr">
              <a:lnSpc>
                <a:spcPts val="2089"/>
              </a:lnSpc>
              <a:spcBef>
                <a:spcPct val="0"/>
              </a:spcBef>
            </a:pPr>
            <a:r>
              <a:rPr lang="en-US" sz="1200" dirty="0">
                <a:solidFill>
                  <a:srgbClr val="435219"/>
                </a:solidFill>
                <a:latin typeface="Open Sans Bold"/>
              </a:rPr>
              <a:t>et </a:t>
            </a:r>
            <a:r>
              <a:rPr lang="en-US" sz="1200" dirty="0" err="1">
                <a:solidFill>
                  <a:srgbClr val="435219"/>
                </a:solidFill>
                <a:latin typeface="Open Sans Bold"/>
              </a:rPr>
              <a:t>l’implantation</a:t>
            </a:r>
            <a:r>
              <a:rPr lang="en-US" sz="1200" dirty="0">
                <a:solidFill>
                  <a:srgbClr val="435219"/>
                </a:solidFill>
                <a:latin typeface="Open Sans Bold"/>
              </a:rPr>
              <a:t> de 10 </a:t>
            </a:r>
            <a:r>
              <a:rPr lang="en-US" sz="1200" dirty="0" err="1">
                <a:solidFill>
                  <a:srgbClr val="435219"/>
                </a:solidFill>
                <a:latin typeface="Open Sans Bold"/>
              </a:rPr>
              <a:t>ruches</a:t>
            </a:r>
            <a:r>
              <a:rPr lang="en-US" sz="1200" dirty="0">
                <a:solidFill>
                  <a:srgbClr val="435219"/>
                </a:solidFill>
                <a:latin typeface="Open Sans Bold"/>
              </a:rPr>
              <a:t> </a:t>
            </a:r>
            <a:r>
              <a:rPr lang="en-US" sz="1200" dirty="0" err="1">
                <a:solidFill>
                  <a:srgbClr val="435219"/>
                </a:solidFill>
                <a:latin typeface="Open Sans Bold"/>
              </a:rPr>
              <a:t>en</a:t>
            </a:r>
            <a:endParaRPr lang="en-US" sz="1200" dirty="0">
              <a:solidFill>
                <a:srgbClr val="435219"/>
              </a:solidFill>
              <a:latin typeface="Open Sans Bold"/>
            </a:endParaRPr>
          </a:p>
          <a:p>
            <a:pPr algn="ctr">
              <a:lnSpc>
                <a:spcPts val="2089"/>
              </a:lnSpc>
              <a:spcBef>
                <a:spcPct val="0"/>
              </a:spcBef>
            </a:pPr>
            <a:r>
              <a:rPr lang="en-US" sz="1200" dirty="0" err="1">
                <a:solidFill>
                  <a:srgbClr val="435219"/>
                </a:solidFill>
                <a:latin typeface="Open Sans Bold"/>
              </a:rPr>
              <a:t>expérimentation</a:t>
            </a:r>
            <a:r>
              <a:rPr lang="en-US" sz="1200" dirty="0">
                <a:solidFill>
                  <a:srgbClr val="435219"/>
                </a:solidFill>
                <a:latin typeface="Open Sans Bold"/>
              </a:rPr>
              <a:t>.</a:t>
            </a:r>
          </a:p>
        </p:txBody>
      </p:sp>
      <p:sp>
        <p:nvSpPr>
          <p:cNvPr id="30" name="TextBox 30"/>
          <p:cNvSpPr txBox="1"/>
          <p:nvPr/>
        </p:nvSpPr>
        <p:spPr>
          <a:xfrm>
            <a:off x="318682" y="376292"/>
            <a:ext cx="4235721" cy="294953"/>
          </a:xfrm>
          <a:prstGeom prst="rect">
            <a:avLst/>
          </a:prstGeom>
        </p:spPr>
        <p:txBody>
          <a:bodyPr lIns="0" tIns="0" rIns="0" bIns="0" rtlCol="0" anchor="t">
            <a:spAutoFit/>
          </a:bodyPr>
          <a:lstStyle/>
          <a:p>
            <a:pPr>
              <a:lnSpc>
                <a:spcPts val="2279"/>
              </a:lnSpc>
            </a:pPr>
            <a:r>
              <a:rPr lang="en-US" sz="2400" dirty="0">
                <a:solidFill>
                  <a:srgbClr val="487307"/>
                </a:solidFill>
                <a:latin typeface="Nunito Sans Bold"/>
              </a:rPr>
              <a:t>II. Nos </a:t>
            </a:r>
            <a:r>
              <a:rPr lang="en-US" sz="2400" dirty="0" err="1">
                <a:solidFill>
                  <a:srgbClr val="487307"/>
                </a:solidFill>
                <a:latin typeface="Nunito Sans Bold"/>
              </a:rPr>
              <a:t>Réalisations</a:t>
            </a:r>
            <a:endParaRPr lang="en-US" sz="2400" dirty="0">
              <a:solidFill>
                <a:srgbClr val="487307"/>
              </a:solidFill>
              <a:latin typeface="Nunito Sans Bold"/>
            </a:endParaRPr>
          </a:p>
        </p:txBody>
      </p:sp>
      <p:sp>
        <p:nvSpPr>
          <p:cNvPr id="31" name="TextBox 31"/>
          <p:cNvSpPr txBox="1"/>
          <p:nvPr/>
        </p:nvSpPr>
        <p:spPr>
          <a:xfrm>
            <a:off x="347991" y="1047963"/>
            <a:ext cx="6227363" cy="294953"/>
          </a:xfrm>
          <a:prstGeom prst="rect">
            <a:avLst/>
          </a:prstGeom>
        </p:spPr>
        <p:txBody>
          <a:bodyPr lIns="0" tIns="0" rIns="0" bIns="0" rtlCol="0" anchor="t">
            <a:spAutoFit/>
          </a:bodyPr>
          <a:lstStyle/>
          <a:p>
            <a:pPr>
              <a:lnSpc>
                <a:spcPts val="2279"/>
              </a:lnSpc>
            </a:pPr>
            <a:r>
              <a:rPr lang="en-US" sz="2400" dirty="0">
                <a:solidFill>
                  <a:srgbClr val="141414"/>
                </a:solidFill>
                <a:latin typeface="Nunito Sans Bold"/>
              </a:rPr>
              <a:t>A. </a:t>
            </a:r>
            <a:r>
              <a:rPr lang="en-US" sz="2400" dirty="0" err="1">
                <a:solidFill>
                  <a:srgbClr val="141414"/>
                </a:solidFill>
                <a:latin typeface="Nunito Sans Bold"/>
              </a:rPr>
              <a:t>Réalisations</a:t>
            </a:r>
            <a:endParaRPr lang="en-US" sz="2400" dirty="0">
              <a:solidFill>
                <a:srgbClr val="141414"/>
              </a:solidFill>
              <a:latin typeface="Nunito Sans Bold"/>
            </a:endParaRPr>
          </a:p>
        </p:txBody>
      </p:sp>
      <p:sp>
        <p:nvSpPr>
          <p:cNvPr id="33" name="Freeform 12">
            <a:extLst>
              <a:ext uri="{FF2B5EF4-FFF2-40B4-BE49-F238E27FC236}">
                <a16:creationId xmlns:a16="http://schemas.microsoft.com/office/drawing/2014/main" id="{77415A67-C55B-F7BB-A177-D62FCBAEE091}"/>
              </a:ext>
            </a:extLst>
          </p:cNvPr>
          <p:cNvSpPr/>
          <p:nvPr/>
        </p:nvSpPr>
        <p:spPr>
          <a:xfrm>
            <a:off x="1" y="6667857"/>
            <a:ext cx="12192000" cy="190143"/>
          </a:xfrm>
          <a:custGeom>
            <a:avLst/>
            <a:gdLst/>
            <a:ahLst/>
            <a:cxnLst/>
            <a:rect l="l" t="t" r="r" b="b"/>
            <a:pathLst>
              <a:path w="19387033" h="875990">
                <a:moveTo>
                  <a:pt x="0" y="0"/>
                </a:moveTo>
                <a:lnTo>
                  <a:pt x="19387032" y="0"/>
                </a:lnTo>
                <a:lnTo>
                  <a:pt x="19387032" y="875990"/>
                </a:lnTo>
                <a:lnTo>
                  <a:pt x="0" y="875990"/>
                </a:lnTo>
                <a:lnTo>
                  <a:pt x="0" y="0"/>
                </a:lnTo>
                <a:close/>
              </a:path>
            </a:pathLst>
          </a:custGeom>
          <a:blipFill>
            <a:blip r:embed="rId13"/>
            <a:stretch>
              <a:fillRect t="-1141373" b="-233142"/>
            </a:stretch>
          </a:blipFill>
        </p:spPr>
      </p:sp>
      <p:sp>
        <p:nvSpPr>
          <p:cNvPr id="34" name="Freeform 11">
            <a:extLst>
              <a:ext uri="{FF2B5EF4-FFF2-40B4-BE49-F238E27FC236}">
                <a16:creationId xmlns:a16="http://schemas.microsoft.com/office/drawing/2014/main" id="{B1CE2EAE-5482-0598-4AD4-A2BC0BF89BCE}"/>
              </a:ext>
            </a:extLst>
          </p:cNvPr>
          <p:cNvSpPr/>
          <p:nvPr/>
        </p:nvSpPr>
        <p:spPr>
          <a:xfrm>
            <a:off x="1" y="0"/>
            <a:ext cx="12192000" cy="141341"/>
          </a:xfrm>
          <a:custGeom>
            <a:avLst/>
            <a:gdLst/>
            <a:ahLst/>
            <a:cxnLst/>
            <a:rect l="l" t="t" r="r" b="b"/>
            <a:pathLst>
              <a:path w="19650585" h="929549">
                <a:moveTo>
                  <a:pt x="0" y="0"/>
                </a:moveTo>
                <a:lnTo>
                  <a:pt x="19650585" y="0"/>
                </a:lnTo>
                <a:lnTo>
                  <a:pt x="19650585" y="929549"/>
                </a:lnTo>
                <a:lnTo>
                  <a:pt x="0" y="929549"/>
                </a:lnTo>
                <a:lnTo>
                  <a:pt x="0" y="0"/>
                </a:lnTo>
                <a:close/>
              </a:path>
            </a:pathLst>
          </a:custGeom>
          <a:blipFill>
            <a:blip r:embed="rId13"/>
            <a:stretch>
              <a:fillRect t="-308387" b="-1000058"/>
            </a:stretch>
          </a:blipFill>
        </p:spPr>
      </p:sp>
      <p:pic>
        <p:nvPicPr>
          <p:cNvPr id="32" name="Image 31" descr="C:\Users\LENOVO\Desktop\Supports Forum\PROGRAMME MAV-02.png"/>
          <p:cNvPicPr/>
          <p:nvPr/>
        </p:nvPicPr>
        <p:blipFill rotWithShape="1">
          <a:blip r:embed="rId14" cstate="print">
            <a:extLst>
              <a:ext uri="{28A0092B-C50C-407E-A947-70E740481C1C}">
                <a14:useLocalDpi xmlns:a14="http://schemas.microsoft.com/office/drawing/2010/main" val="0"/>
              </a:ext>
            </a:extLst>
          </a:blip>
          <a:srcRect b="75565"/>
          <a:stretch/>
        </p:blipFill>
        <p:spPr bwMode="auto">
          <a:xfrm>
            <a:off x="10464344" y="48406"/>
            <a:ext cx="1662546" cy="62345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8039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TotalTime>
  <Words>1199</Words>
  <Application>Microsoft Office PowerPoint</Application>
  <PresentationFormat>Grand écran</PresentationFormat>
  <Paragraphs>190</Paragraphs>
  <Slides>25</Slides>
  <Notes>1</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25</vt:i4>
      </vt:variant>
    </vt:vector>
  </HeadingPairs>
  <TitlesOfParts>
    <vt:vector size="41" baseType="lpstr">
      <vt:lpstr>Aileron</vt:lpstr>
      <vt:lpstr>Aileron Bold</vt:lpstr>
      <vt:lpstr>Aileron Heavy</vt:lpstr>
      <vt:lpstr>Arial</vt:lpstr>
      <vt:lpstr>Calibri</vt:lpstr>
      <vt:lpstr>Calibri Light</vt:lpstr>
      <vt:lpstr>Glacial Indifference</vt:lpstr>
      <vt:lpstr>Montserrat Ultra-Bold</vt:lpstr>
      <vt:lpstr>Nunito Sans Bold</vt:lpstr>
      <vt:lpstr>Nunito Sans Heavy</vt:lpstr>
      <vt:lpstr>Open Sans Bold</vt:lpstr>
      <vt:lpstr>Source Sans Pro</vt:lpstr>
      <vt:lpstr>Source Sans Pro Bold</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Ange Mavoungou</dc:creator>
  <cp:lastModifiedBy>LENOVO</cp:lastModifiedBy>
  <cp:revision>17</cp:revision>
  <dcterms:created xsi:type="dcterms:W3CDTF">2025-07-15T17:21:54Z</dcterms:created>
  <dcterms:modified xsi:type="dcterms:W3CDTF">2025-08-24T11:33:14Z</dcterms:modified>
</cp:coreProperties>
</file>