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86" r:id="rId2"/>
    <p:sldId id="316" r:id="rId3"/>
    <p:sldId id="361" r:id="rId4"/>
    <p:sldId id="365" r:id="rId5"/>
    <p:sldId id="366" r:id="rId6"/>
    <p:sldId id="338" r:id="rId7"/>
    <p:sldId id="367" r:id="rId8"/>
    <p:sldId id="370" r:id="rId9"/>
    <p:sldId id="371" r:id="rId10"/>
    <p:sldId id="315" r:id="rId11"/>
    <p:sldId id="306" r:id="rId12"/>
    <p:sldId id="372" r:id="rId13"/>
    <p:sldId id="373" r:id="rId14"/>
    <p:sldId id="382" r:id="rId15"/>
    <p:sldId id="375" r:id="rId16"/>
    <p:sldId id="378" r:id="rId17"/>
    <p:sldId id="268" r:id="rId18"/>
    <p:sldId id="379" r:id="rId19"/>
    <p:sldId id="380" r:id="rId20"/>
    <p:sldId id="269" r:id="rId21"/>
    <p:sldId id="310" r:id="rId22"/>
    <p:sldId id="377" r:id="rId23"/>
    <p:sldId id="383" r:id="rId24"/>
    <p:sldId id="381" r:id="rId25"/>
    <p:sldId id="384" r:id="rId26"/>
    <p:sldId id="385" r:id="rId27"/>
    <p:sldId id="330"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A"/>
    <a:srgbClr val="27EE06"/>
    <a:srgbClr val="25ED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94660"/>
  </p:normalViewPr>
  <p:slideViewPr>
    <p:cSldViewPr snapToGrid="0">
      <p:cViewPr varScale="1">
        <p:scale>
          <a:sx n="69" d="100"/>
          <a:sy n="69" d="100"/>
        </p:scale>
        <p:origin x="84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2FA96E-9059-4EF0-B450-11334E306D62}" type="datetimeFigureOut">
              <a:rPr lang="fr-FR" smtClean="0"/>
              <a:t>25/08/2025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44993-82C6-4936-A946-2E71A17A35F4}" type="slidenum">
              <a:rPr lang="fr-FR" smtClean="0"/>
              <a:t>‹N°›</a:t>
            </a:fld>
            <a:endParaRPr lang="fr-FR"/>
          </a:p>
        </p:txBody>
      </p:sp>
    </p:spTree>
    <p:extLst>
      <p:ext uri="{BB962C8B-B14F-4D97-AF65-F5344CB8AC3E}">
        <p14:creationId xmlns:p14="http://schemas.microsoft.com/office/powerpoint/2010/main" val="596199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DA179B-843F-4129-A9CD-E20EB018F608}" type="slidenum">
              <a:rPr lang="en-US" smtClean="0"/>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6CDC6-E191-2F20-C03C-11CE8AF6BEF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7328057-9780-F949-5B61-B95C0761DB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E5A7E4C-1437-0A90-11D1-D5D52AC8E211}"/>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5" name="Espace réservé du pied de page 4">
            <a:extLst>
              <a:ext uri="{FF2B5EF4-FFF2-40B4-BE49-F238E27FC236}">
                <a16:creationId xmlns:a16="http://schemas.microsoft.com/office/drawing/2014/main" id="{8588A6C9-E184-4D83-E1BE-56A4C08C63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466E08-B012-B62E-F253-9DA575E7011D}"/>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3595554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60D279-C886-CA50-D720-32686C3CAE0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70B0E6A-603B-6ECC-B2E9-0AE5D226253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926FEF-2B30-B17E-BC64-796ABDC01498}"/>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5" name="Espace réservé du pied de page 4">
            <a:extLst>
              <a:ext uri="{FF2B5EF4-FFF2-40B4-BE49-F238E27FC236}">
                <a16:creationId xmlns:a16="http://schemas.microsoft.com/office/drawing/2014/main" id="{A7FA60F0-CB8A-2B79-D12D-3D3F81EE414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21E9B27-F5A7-2282-115D-CCFCC4039B0C}"/>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4119574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DC43802-0671-F7CF-40D1-D591E64D04B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CC18E76-364F-25C3-894D-EF23A4E38F5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6936891-7C79-626C-8AD8-475B94725127}"/>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5" name="Espace réservé du pied de page 4">
            <a:extLst>
              <a:ext uri="{FF2B5EF4-FFF2-40B4-BE49-F238E27FC236}">
                <a16:creationId xmlns:a16="http://schemas.microsoft.com/office/drawing/2014/main" id="{968644C4-ACD0-2975-14F7-0BAD4F0BDA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3CB7CD-A473-B75A-BA2D-0EFEE585A723}"/>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1606230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Monitor 2007 Title,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12064" y="1261872"/>
            <a:ext cx="11180064" cy="5184648"/>
          </a:xfrm>
        </p:spPr>
        <p:txBody>
          <a:bodyPr/>
          <a:lstStyle>
            <a:lvl1pPr marL="0" indent="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79258039"/>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63A67-8069-39D9-AE62-2461C3218D6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0C636CF-5641-D59C-D1A1-4A2FB8C969B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362261-5E18-34BB-A6EB-CE83056CE501}"/>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5" name="Espace réservé du pied de page 4">
            <a:extLst>
              <a:ext uri="{FF2B5EF4-FFF2-40B4-BE49-F238E27FC236}">
                <a16:creationId xmlns:a16="http://schemas.microsoft.com/office/drawing/2014/main" id="{78196247-B198-19C4-AB88-FF03017979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EB38C2-9E43-E617-E2FF-CA49C705F9E9}"/>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1837756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92B865-81E1-EC03-9346-C0BB91D8885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738EAA3-297A-09FF-10EE-8B5D5F2A0C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8F4DC6B-E56C-F1FC-6173-59196F4A5121}"/>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5" name="Espace réservé du pied de page 4">
            <a:extLst>
              <a:ext uri="{FF2B5EF4-FFF2-40B4-BE49-F238E27FC236}">
                <a16:creationId xmlns:a16="http://schemas.microsoft.com/office/drawing/2014/main" id="{57EC7E02-23B1-8E1D-FF78-DA135AD3E1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0FD553B-0BBA-9677-8C08-A71722249E20}"/>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153809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9A755-BC14-CA8F-0A2F-9DB36E5BA1E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64EBCE7-BA2D-E617-8C0A-BC56A4298D0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51A7AF5-3401-FE65-75B8-C989A58CA64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3E070B0-DB7D-41CD-5BD6-CA5F69C4955E}"/>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6" name="Espace réservé du pied de page 5">
            <a:extLst>
              <a:ext uri="{FF2B5EF4-FFF2-40B4-BE49-F238E27FC236}">
                <a16:creationId xmlns:a16="http://schemas.microsoft.com/office/drawing/2014/main" id="{7BA09CC3-EC3B-DAEE-F18E-AF96EC4970A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1F7D8F2-642F-8763-7871-B0DDDD060212}"/>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2699687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7A8AF-3B4E-7D55-32DA-0FE7943F7B0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94E4073-5451-7F85-D03E-7B93DDC0BE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ED4120D-3644-720B-E4C9-559FF95FADD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A742475-8796-26C3-97DB-E7003DDFFE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2980C32-11CF-3BAC-117E-95ED46C0203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19B3F1E-ABAC-3138-50CD-8ED00ED6C75F}"/>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8" name="Espace réservé du pied de page 7">
            <a:extLst>
              <a:ext uri="{FF2B5EF4-FFF2-40B4-BE49-F238E27FC236}">
                <a16:creationId xmlns:a16="http://schemas.microsoft.com/office/drawing/2014/main" id="{6458F948-DA86-04CA-E855-CDF66E1F626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D132DA5-E58B-7B09-01D4-7F05F63574E4}"/>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364738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6AC2B-640E-7BDA-8B67-16901B6E691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229A49A-318E-F981-183D-22AB0C599B29}"/>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4" name="Espace réservé du pied de page 3">
            <a:extLst>
              <a:ext uri="{FF2B5EF4-FFF2-40B4-BE49-F238E27FC236}">
                <a16:creationId xmlns:a16="http://schemas.microsoft.com/office/drawing/2014/main" id="{F67D48A3-92BF-774C-4161-3FA5282F838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1416589-6899-664F-8960-04A05877136F}"/>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1871150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C37EFF3-FC49-3831-8A09-27403281BF21}"/>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3" name="Espace réservé du pied de page 2">
            <a:extLst>
              <a:ext uri="{FF2B5EF4-FFF2-40B4-BE49-F238E27FC236}">
                <a16:creationId xmlns:a16="http://schemas.microsoft.com/office/drawing/2014/main" id="{EDC64FE2-767F-07C3-D56F-35444A7F8AA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F34E7D1-CA46-00DF-84B7-5B91FE6C1DFC}"/>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1011403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8BDCB1-317F-2BEE-BF84-F3A48CAEC82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CE78D47-AFDB-576B-294B-FAB1652556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929D5FD-B226-0D52-2ADE-4362FC5FA4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86B983D-5BC6-6BAF-E151-BB0EFDEFC803}"/>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6" name="Espace réservé du pied de page 5">
            <a:extLst>
              <a:ext uri="{FF2B5EF4-FFF2-40B4-BE49-F238E27FC236}">
                <a16:creationId xmlns:a16="http://schemas.microsoft.com/office/drawing/2014/main" id="{866F1C4D-4D95-4C9C-84A7-058CB60FAC7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EEBEC28-D926-08A3-89D7-11D5937A9F63}"/>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422323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EC8719-5097-9B02-907C-6BAF71F1394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F9E7948-8F0D-2F02-C6F6-B2D2FB4D57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ECEE9CE-3AE0-A1D4-A312-D07B58DBEB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B3A8E37-32F0-4244-E4BD-E2B0C601421F}"/>
              </a:ext>
            </a:extLst>
          </p:cNvPr>
          <p:cNvSpPr>
            <a:spLocks noGrp="1"/>
          </p:cNvSpPr>
          <p:nvPr>
            <p:ph type="dt" sz="half" idx="10"/>
          </p:nvPr>
        </p:nvSpPr>
        <p:spPr/>
        <p:txBody>
          <a:bodyPr/>
          <a:lstStyle/>
          <a:p>
            <a:fld id="{7CD63C62-1E70-432F-B255-C9A74B40E378}" type="datetimeFigureOut">
              <a:rPr lang="fr-FR" smtClean="0"/>
              <a:t>25/08/2025</a:t>
            </a:fld>
            <a:endParaRPr lang="fr-FR"/>
          </a:p>
        </p:txBody>
      </p:sp>
      <p:sp>
        <p:nvSpPr>
          <p:cNvPr id="6" name="Espace réservé du pied de page 5">
            <a:extLst>
              <a:ext uri="{FF2B5EF4-FFF2-40B4-BE49-F238E27FC236}">
                <a16:creationId xmlns:a16="http://schemas.microsoft.com/office/drawing/2014/main" id="{5583A135-335D-8A89-342C-8E0026A061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AD5F8AC-488D-27DD-9D79-3326F84D9EFA}"/>
              </a:ext>
            </a:extLst>
          </p:cNvPr>
          <p:cNvSpPr>
            <a:spLocks noGrp="1"/>
          </p:cNvSpPr>
          <p:nvPr>
            <p:ph type="sldNum" sz="quarter" idx="12"/>
          </p:nvPr>
        </p:nvSpPr>
        <p:spPr/>
        <p:txBody>
          <a:bodyPr/>
          <a:lstStyle/>
          <a:p>
            <a:fld id="{43582C41-605E-4977-B275-CE9679D94C91}" type="slidenum">
              <a:rPr lang="fr-FR" smtClean="0"/>
              <a:t>‹N°›</a:t>
            </a:fld>
            <a:endParaRPr lang="fr-FR"/>
          </a:p>
        </p:txBody>
      </p:sp>
    </p:spTree>
    <p:extLst>
      <p:ext uri="{BB962C8B-B14F-4D97-AF65-F5344CB8AC3E}">
        <p14:creationId xmlns:p14="http://schemas.microsoft.com/office/powerpoint/2010/main" val="339742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C4C4F11-0D45-E457-DCCD-D0E8103222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68C5CCF-6DC6-C1F6-7508-557FF3ACEA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F46D40-9783-86BD-EC70-0FD91C8BD5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D63C62-1E70-432F-B255-C9A74B40E378}" type="datetimeFigureOut">
              <a:rPr lang="fr-FR" smtClean="0"/>
              <a:t>25/08/2025</a:t>
            </a:fld>
            <a:endParaRPr lang="fr-FR"/>
          </a:p>
        </p:txBody>
      </p:sp>
      <p:sp>
        <p:nvSpPr>
          <p:cNvPr id="5" name="Espace réservé du pied de page 4">
            <a:extLst>
              <a:ext uri="{FF2B5EF4-FFF2-40B4-BE49-F238E27FC236}">
                <a16:creationId xmlns:a16="http://schemas.microsoft.com/office/drawing/2014/main" id="{E1CECB32-FA38-6CB9-5D82-EE42483DC3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3DC007F-8D3B-9442-B883-88F1E3B757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82C41-605E-4977-B275-CE9679D94C91}" type="slidenum">
              <a:rPr lang="fr-FR" smtClean="0"/>
              <a:t>‹N°›</a:t>
            </a:fld>
            <a:endParaRPr lang="fr-FR"/>
          </a:p>
        </p:txBody>
      </p:sp>
    </p:spTree>
    <p:extLst>
      <p:ext uri="{BB962C8B-B14F-4D97-AF65-F5344CB8AC3E}">
        <p14:creationId xmlns:p14="http://schemas.microsoft.com/office/powerpoint/2010/main" val="467867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C:\Users\LENOVO\Desktop\Supports Forum\PROGRAMME MAV-02.png"/>
          <p:cNvPicPr/>
          <p:nvPr/>
        </p:nvPicPr>
        <p:blipFill>
          <a:blip r:embed="rId2">
            <a:extLst>
              <a:ext uri="{28A0092B-C50C-407E-A947-70E740481C1C}">
                <a14:useLocalDpi xmlns:a14="http://schemas.microsoft.com/office/drawing/2010/main" val="0"/>
              </a:ext>
            </a:extLst>
          </a:blip>
          <a:srcRect b="75565"/>
          <a:stretch>
            <a:fillRect/>
          </a:stretch>
        </p:blipFill>
        <p:spPr bwMode="auto">
          <a:xfrm>
            <a:off x="2013527" y="55416"/>
            <a:ext cx="7952510" cy="2830945"/>
          </a:xfrm>
          <a:prstGeom prst="rect">
            <a:avLst/>
          </a:prstGeom>
          <a:noFill/>
          <a:ln>
            <a:noFill/>
          </a:ln>
        </p:spPr>
      </p:pic>
      <p:sp>
        <p:nvSpPr>
          <p:cNvPr id="3" name="Rectangle 2"/>
          <p:cNvSpPr/>
          <p:nvPr/>
        </p:nvSpPr>
        <p:spPr>
          <a:xfrm>
            <a:off x="300182" y="3126684"/>
            <a:ext cx="11379200" cy="2003625"/>
          </a:xfrm>
          <a:prstGeom prst="rect">
            <a:avLst/>
          </a:prstGeom>
        </p:spPr>
        <p:txBody>
          <a:bodyPr wrap="square">
            <a:spAutoFit/>
          </a:bodyPr>
          <a:lstStyle/>
          <a:p>
            <a:pPr indent="449580" algn="ctr">
              <a:lnSpc>
                <a:spcPct val="115000"/>
              </a:lnSpc>
              <a:spcAft>
                <a:spcPts val="0"/>
              </a:spcAft>
            </a:pPr>
            <a:r>
              <a:rPr lang="fr-FR" sz="3600" i="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Mise </a:t>
            </a:r>
            <a:r>
              <a:rPr lang="fr-FR" sz="36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en place d’une filière semencière structurée des principales cultures impliquées dans la fabrication </a:t>
            </a:r>
          </a:p>
          <a:p>
            <a:pPr indent="449580" algn="ctr">
              <a:lnSpc>
                <a:spcPct val="115000"/>
              </a:lnSpc>
              <a:spcAft>
                <a:spcPts val="0"/>
              </a:spcAft>
            </a:pPr>
            <a:r>
              <a:rPr lang="fr-FR" sz="36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des aliments bétails </a:t>
            </a:r>
            <a:endParaRPr lang="fr-FR" sz="3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97213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C56D734-1208-2E73-4E99-4801DE50A9D7}"/>
              </a:ext>
            </a:extLst>
          </p:cNvPr>
          <p:cNvSpPr txBox="1"/>
          <p:nvPr/>
        </p:nvSpPr>
        <p:spPr>
          <a:xfrm>
            <a:off x="135417" y="914400"/>
            <a:ext cx="8032509" cy="563231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lgn="just">
              <a:buFont typeface="Wingdings" panose="05000000000000000000" pitchFamily="2" charset="2"/>
              <a:buChar char="§"/>
            </a:pPr>
            <a:r>
              <a:rPr lang="fr-FR" sz="2400" b="1" i="0" dirty="0">
                <a:solidFill>
                  <a:schemeClr val="tx2"/>
                </a:solidFill>
                <a:effectLst/>
                <a:latin typeface="Garamond" panose="02020404030301010803" pitchFamily="18" charset="0"/>
              </a:rPr>
              <a:t>Richesse en protéines : </a:t>
            </a:r>
            <a:r>
              <a:rPr lang="fr-FR" sz="2400" i="0" dirty="0">
                <a:solidFill>
                  <a:schemeClr val="tx2"/>
                </a:solidFill>
                <a:effectLst/>
                <a:latin typeface="Garamond" panose="02020404030301010803" pitchFamily="18" charset="0"/>
              </a:rPr>
              <a:t>tourteau de soja très riche en protéines et source principale de cet apport dans l'alimentation des volailles </a:t>
            </a:r>
          </a:p>
          <a:p>
            <a:pPr marL="285750" indent="-285750" algn="just">
              <a:buFont typeface="Wingdings" panose="05000000000000000000" pitchFamily="2" charset="2"/>
              <a:buChar char="§"/>
            </a:pPr>
            <a:endParaRPr lang="fr-FR" sz="2400" dirty="0">
              <a:solidFill>
                <a:schemeClr val="tx2"/>
              </a:solidFill>
              <a:latin typeface="Garamond" panose="02020404030301010803" pitchFamily="18" charset="0"/>
            </a:endParaRPr>
          </a:p>
          <a:p>
            <a:pPr marL="285750" indent="-285750" algn="just">
              <a:buFont typeface="Wingdings" panose="05000000000000000000" pitchFamily="2" charset="2"/>
              <a:buChar char="§"/>
            </a:pPr>
            <a:r>
              <a:rPr lang="fr-FR" sz="2400" b="1" dirty="0">
                <a:solidFill>
                  <a:schemeClr val="tx2"/>
                </a:solidFill>
                <a:latin typeface="Garamond" panose="02020404030301010803" pitchFamily="18" charset="0"/>
              </a:rPr>
              <a:t>Profil d'acides aminés : </a:t>
            </a:r>
            <a:r>
              <a:rPr lang="fr-FR" sz="2400" dirty="0">
                <a:solidFill>
                  <a:schemeClr val="tx2"/>
                </a:solidFill>
                <a:latin typeface="Garamond" panose="02020404030301010803" pitchFamily="18" charset="0"/>
              </a:rPr>
              <a:t>très proche des besoins spécifiques des poulets, en particulier pour la lysine et les acides aminés soufrés (méthionine et cystine)</a:t>
            </a:r>
          </a:p>
          <a:p>
            <a:pPr marL="285750" indent="-285750" algn="just">
              <a:buFont typeface="Wingdings" panose="05000000000000000000" pitchFamily="2" charset="2"/>
              <a:buChar char="§"/>
            </a:pPr>
            <a:endParaRPr lang="fr-FR" sz="2400" dirty="0">
              <a:solidFill>
                <a:schemeClr val="tx2"/>
              </a:solidFill>
              <a:latin typeface="Garamond" panose="02020404030301010803" pitchFamily="18" charset="0"/>
            </a:endParaRPr>
          </a:p>
          <a:p>
            <a:pPr marL="285750" indent="-285750" algn="just">
              <a:buFont typeface="Wingdings" panose="05000000000000000000" pitchFamily="2" charset="2"/>
              <a:buChar char="§"/>
            </a:pPr>
            <a:r>
              <a:rPr lang="fr-FR" sz="2400" b="1" dirty="0">
                <a:solidFill>
                  <a:schemeClr val="tx2"/>
                </a:solidFill>
                <a:latin typeface="Garamond" panose="02020404030301010803" pitchFamily="18" charset="0"/>
              </a:rPr>
              <a:t>Apport énergétique : </a:t>
            </a:r>
            <a:r>
              <a:rPr lang="fr-FR" sz="2400" dirty="0">
                <a:solidFill>
                  <a:schemeClr val="tx2"/>
                </a:solidFill>
                <a:latin typeface="Garamond" panose="02020404030301010803" pitchFamily="18" charset="0"/>
              </a:rPr>
              <a:t>les lipides (huile) et peu de fibres</a:t>
            </a:r>
          </a:p>
          <a:p>
            <a:pPr marL="285750" indent="-285750" algn="just">
              <a:buFont typeface="Wingdings" panose="05000000000000000000" pitchFamily="2" charset="2"/>
              <a:buChar char="§"/>
            </a:pPr>
            <a:endParaRPr lang="fr-FR" sz="2400" dirty="0">
              <a:solidFill>
                <a:schemeClr val="tx2"/>
              </a:solidFill>
              <a:latin typeface="Garamond" panose="02020404030301010803" pitchFamily="18" charset="0"/>
            </a:endParaRPr>
          </a:p>
          <a:p>
            <a:pPr marL="285750" indent="-285750" algn="just">
              <a:buFont typeface="Wingdings" panose="05000000000000000000" pitchFamily="2" charset="2"/>
              <a:buChar char="§"/>
            </a:pPr>
            <a:r>
              <a:rPr lang="fr-FR" sz="2400" b="1" dirty="0">
                <a:solidFill>
                  <a:schemeClr val="tx2"/>
                </a:solidFill>
                <a:latin typeface="Garamond" panose="02020404030301010803" pitchFamily="18" charset="0"/>
              </a:rPr>
              <a:t>Digestibilité des nutriments du tourteau de soja : </a:t>
            </a:r>
            <a:r>
              <a:rPr lang="fr-FR" sz="2400" dirty="0">
                <a:solidFill>
                  <a:schemeClr val="tx2"/>
                </a:solidFill>
                <a:latin typeface="Garamond" panose="02020404030301010803" pitchFamily="18" charset="0"/>
              </a:rPr>
              <a:t>élevée, surtout une fois débarrassé de ses facteurs antinutritionnels</a:t>
            </a:r>
          </a:p>
          <a:p>
            <a:pPr marL="285750" indent="-285750" algn="just">
              <a:buFont typeface="Wingdings" panose="05000000000000000000" pitchFamily="2" charset="2"/>
              <a:buChar char="§"/>
            </a:pPr>
            <a:endParaRPr lang="fr-FR" sz="2400" dirty="0">
              <a:solidFill>
                <a:schemeClr val="tx2"/>
              </a:solidFill>
              <a:latin typeface="Garamond" panose="02020404030301010803" pitchFamily="18" charset="0"/>
            </a:endParaRPr>
          </a:p>
          <a:p>
            <a:pPr marL="285750" indent="-285750" algn="just">
              <a:buFont typeface="Wingdings" panose="05000000000000000000" pitchFamily="2" charset="2"/>
              <a:buChar char="§"/>
            </a:pPr>
            <a:r>
              <a:rPr lang="fr-FR" sz="2400" b="1" dirty="0">
                <a:solidFill>
                  <a:schemeClr val="tx2"/>
                </a:solidFill>
                <a:latin typeface="Garamond" panose="02020404030301010803" pitchFamily="18" charset="0"/>
              </a:rPr>
              <a:t>Palatabilité : </a:t>
            </a:r>
            <a:r>
              <a:rPr lang="fr-FR" sz="2400" dirty="0">
                <a:solidFill>
                  <a:schemeClr val="tx2"/>
                </a:solidFill>
                <a:latin typeface="Garamond" panose="02020404030301010803" pitchFamily="18" charset="0"/>
              </a:rPr>
              <a:t>source de protéines très appréciée par les volailles et n'altère pas l'acceptabilité du goût des aliments </a:t>
            </a:r>
          </a:p>
        </p:txBody>
      </p:sp>
      <p:pic>
        <p:nvPicPr>
          <p:cNvPr id="6" name="Image 5">
            <a:extLst>
              <a:ext uri="{FF2B5EF4-FFF2-40B4-BE49-F238E27FC236}">
                <a16:creationId xmlns:a16="http://schemas.microsoft.com/office/drawing/2014/main" id="{8E065188-9716-16B1-A1D9-5F28EFC56CDC}"/>
              </a:ext>
            </a:extLst>
          </p:cNvPr>
          <p:cNvPicPr>
            <a:picLocks noChangeAspect="1"/>
          </p:cNvPicPr>
          <p:nvPr/>
        </p:nvPicPr>
        <p:blipFill>
          <a:blip r:embed="rId2"/>
          <a:stretch>
            <a:fillRect/>
          </a:stretch>
        </p:blipFill>
        <p:spPr>
          <a:xfrm>
            <a:off x="8167926" y="914400"/>
            <a:ext cx="3838455" cy="2731362"/>
          </a:xfrm>
          <a:prstGeom prst="rect">
            <a:avLst/>
          </a:prstGeom>
        </p:spPr>
      </p:pic>
      <p:sp>
        <p:nvSpPr>
          <p:cNvPr id="9" name="ZoneTexte 8">
            <a:extLst>
              <a:ext uri="{FF2B5EF4-FFF2-40B4-BE49-F238E27FC236}">
                <a16:creationId xmlns:a16="http://schemas.microsoft.com/office/drawing/2014/main" id="{FDC8D3E4-D4F4-8445-74C8-1BA0968D902C}"/>
              </a:ext>
            </a:extLst>
          </p:cNvPr>
          <p:cNvSpPr txBox="1"/>
          <p:nvPr/>
        </p:nvSpPr>
        <p:spPr>
          <a:xfrm>
            <a:off x="8086288" y="3184097"/>
            <a:ext cx="4001729" cy="461665"/>
          </a:xfrm>
          <a:prstGeom prst="rect">
            <a:avLst/>
          </a:prstGeom>
          <a:noFill/>
        </p:spPr>
        <p:txBody>
          <a:bodyPr wrap="square" rtlCol="0">
            <a:spAutoFit/>
          </a:bodyPr>
          <a:lstStyle/>
          <a:p>
            <a:pPr algn="ctr"/>
            <a:r>
              <a:rPr lang="fr-FR" sz="2400" dirty="0">
                <a:solidFill>
                  <a:srgbClr val="00339A"/>
                </a:solidFill>
                <a:latin typeface="Garamond" panose="02020404030301010803" pitchFamily="18" charset="0"/>
              </a:rPr>
              <a:t>Tourteau de soja de qualité</a:t>
            </a:r>
          </a:p>
        </p:txBody>
      </p:sp>
      <p:pic>
        <p:nvPicPr>
          <p:cNvPr id="11" name="Image 10">
            <a:extLst>
              <a:ext uri="{FF2B5EF4-FFF2-40B4-BE49-F238E27FC236}">
                <a16:creationId xmlns:a16="http://schemas.microsoft.com/office/drawing/2014/main" id="{E0488EB9-8F25-220F-2367-EA3649C0DC2F}"/>
              </a:ext>
            </a:extLst>
          </p:cNvPr>
          <p:cNvPicPr>
            <a:picLocks noChangeAspect="1"/>
          </p:cNvPicPr>
          <p:nvPr/>
        </p:nvPicPr>
        <p:blipFill>
          <a:blip r:embed="rId3"/>
          <a:stretch>
            <a:fillRect/>
          </a:stretch>
        </p:blipFill>
        <p:spPr>
          <a:xfrm>
            <a:off x="8642719" y="3645762"/>
            <a:ext cx="2634718" cy="3004811"/>
          </a:xfrm>
          <a:prstGeom prst="rect">
            <a:avLst/>
          </a:prstGeom>
        </p:spPr>
      </p:pic>
      <p:sp>
        <p:nvSpPr>
          <p:cNvPr id="12" name="Titre 9">
            <a:extLst>
              <a:ext uri="{FF2B5EF4-FFF2-40B4-BE49-F238E27FC236}">
                <a16:creationId xmlns:a16="http://schemas.microsoft.com/office/drawing/2014/main" id="{AC47DE19-1565-0CFD-C4EC-BB304EFE9F3A}"/>
              </a:ext>
            </a:extLst>
          </p:cNvPr>
          <p:cNvSpPr>
            <a:spLocks noGrp="1"/>
          </p:cNvSpPr>
          <p:nvPr>
            <p:ph type="title"/>
          </p:nvPr>
        </p:nvSpPr>
        <p:spPr>
          <a:xfrm>
            <a:off x="135417" y="46236"/>
            <a:ext cx="7777316" cy="602694"/>
          </a:xfrm>
        </p:spPr>
        <p:txBody>
          <a:bodyPr>
            <a:normAutofit fontScale="90000"/>
          </a:bodyPr>
          <a:lstStyle/>
          <a:p>
            <a:pPr algn="ctr"/>
            <a:r>
              <a:rPr lang="fr-FR" b="0" i="0" dirty="0">
                <a:solidFill>
                  <a:srgbClr val="001D35"/>
                </a:solidFill>
                <a:effectLst/>
                <a:latin typeface="Google Sans"/>
              </a:rPr>
              <a:t/>
            </a:r>
            <a:br>
              <a:rPr lang="fr-FR" b="0" i="0" dirty="0">
                <a:solidFill>
                  <a:srgbClr val="001D35"/>
                </a:solidFill>
                <a:effectLst/>
                <a:latin typeface="Google Sans"/>
              </a:rPr>
            </a:br>
            <a:r>
              <a:rPr lang="fr-FR" b="0" i="0" dirty="0">
                <a:solidFill>
                  <a:srgbClr val="00B050"/>
                </a:solidFill>
                <a:effectLst/>
                <a:latin typeface="Franklin Gothic Medium Cond" panose="020B0606030402020204" pitchFamily="34" charset="0"/>
              </a:rPr>
              <a:t>Soja (</a:t>
            </a:r>
            <a:r>
              <a:rPr lang="fr-FR" b="0" i="1" dirty="0">
                <a:solidFill>
                  <a:srgbClr val="00B050"/>
                </a:solidFill>
                <a:effectLst/>
                <a:latin typeface="Franklin Gothic Medium Cond" panose="020B0606030402020204" pitchFamily="34" charset="0"/>
              </a:rPr>
              <a:t>Glycine max)</a:t>
            </a:r>
            <a:r>
              <a:rPr lang="fr-FR" b="0" i="0" dirty="0">
                <a:solidFill>
                  <a:srgbClr val="001D35"/>
                </a:solidFill>
                <a:effectLst/>
                <a:latin typeface="Google Sans"/>
              </a:rPr>
              <a:t/>
            </a:r>
            <a:br>
              <a:rPr lang="fr-FR" b="0" i="0" dirty="0">
                <a:solidFill>
                  <a:srgbClr val="001D35"/>
                </a:solidFill>
                <a:effectLst/>
                <a:latin typeface="Google Sans"/>
              </a:rPr>
            </a:br>
            <a:endParaRPr lang="fr-FR" dirty="0"/>
          </a:p>
        </p:txBody>
      </p:sp>
      <p:pic>
        <p:nvPicPr>
          <p:cNvPr id="15" name="Image 14" descr="C:\Users\LENOVO\Desktop\Supports Forum\PROGRAMME MAV-02.png">
            <a:extLst>
              <a:ext uri="{FF2B5EF4-FFF2-40B4-BE49-F238E27FC236}">
                <a16:creationId xmlns:a16="http://schemas.microsoft.com/office/drawing/2014/main" id="{13C61134-60A8-C863-51F5-E4F22D18B074}"/>
              </a:ext>
            </a:extLst>
          </p:cNvPr>
          <p:cNvPicPr/>
          <p:nvPr/>
        </p:nvPicPr>
        <p:blipFill rotWithShape="1">
          <a:blip r:embed="rId4"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extLst>
      <p:ext uri="{BB962C8B-B14F-4D97-AF65-F5344CB8AC3E}">
        <p14:creationId xmlns:p14="http://schemas.microsoft.com/office/powerpoint/2010/main" val="581240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3F068EE-5B56-182F-9139-48F30ACAC946}"/>
              </a:ext>
            </a:extLst>
          </p:cNvPr>
          <p:cNvPicPr>
            <a:picLocks noChangeAspect="1"/>
          </p:cNvPicPr>
          <p:nvPr/>
        </p:nvPicPr>
        <p:blipFill>
          <a:blip r:embed="rId2"/>
          <a:stretch>
            <a:fillRect/>
          </a:stretch>
        </p:blipFill>
        <p:spPr>
          <a:xfrm>
            <a:off x="7351175" y="559790"/>
            <a:ext cx="4667198" cy="33320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a:extLst>
              <a:ext uri="{FF2B5EF4-FFF2-40B4-BE49-F238E27FC236}">
                <a16:creationId xmlns:a16="http://schemas.microsoft.com/office/drawing/2014/main" id="{CA13CFBE-0DC9-5FA5-5977-04F5EEA2F06A}"/>
              </a:ext>
            </a:extLst>
          </p:cNvPr>
          <p:cNvPicPr>
            <a:picLocks noChangeAspect="1"/>
          </p:cNvPicPr>
          <p:nvPr/>
        </p:nvPicPr>
        <p:blipFill>
          <a:blip r:embed="rId3"/>
          <a:stretch>
            <a:fillRect/>
          </a:stretch>
        </p:blipFill>
        <p:spPr>
          <a:xfrm>
            <a:off x="7305369" y="3901440"/>
            <a:ext cx="4758811" cy="28595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itre 9">
            <a:extLst>
              <a:ext uri="{FF2B5EF4-FFF2-40B4-BE49-F238E27FC236}">
                <a16:creationId xmlns:a16="http://schemas.microsoft.com/office/drawing/2014/main" id="{642EC808-0782-9B2C-560F-B95C9B078AEF}"/>
              </a:ext>
            </a:extLst>
          </p:cNvPr>
          <p:cNvSpPr>
            <a:spLocks noGrp="1"/>
          </p:cNvSpPr>
          <p:nvPr>
            <p:ph type="title"/>
          </p:nvPr>
        </p:nvSpPr>
        <p:spPr>
          <a:xfrm>
            <a:off x="219433" y="237880"/>
            <a:ext cx="7085936" cy="643821"/>
          </a:xfrm>
        </p:spPr>
        <p:txBody>
          <a:bodyPr>
            <a:normAutofit fontScale="90000"/>
          </a:bodyPr>
          <a:lstStyle/>
          <a:p>
            <a:pPr algn="ctr"/>
            <a:r>
              <a:rPr lang="fr-FR" b="0" i="0" dirty="0">
                <a:solidFill>
                  <a:srgbClr val="001D35"/>
                </a:solidFill>
                <a:effectLst/>
                <a:latin typeface="Google Sans"/>
              </a:rPr>
              <a:t/>
            </a:r>
            <a:br>
              <a:rPr lang="fr-FR" b="0" i="0" dirty="0">
                <a:solidFill>
                  <a:srgbClr val="001D35"/>
                </a:solidFill>
                <a:effectLst/>
                <a:latin typeface="Google Sans"/>
              </a:rPr>
            </a:br>
            <a:r>
              <a:rPr lang="fr-FR" sz="3600" b="0" i="0" dirty="0">
                <a:solidFill>
                  <a:srgbClr val="00B050"/>
                </a:solidFill>
                <a:effectLst/>
                <a:latin typeface="Franklin Gothic Medium Cond" panose="020B0606030402020204" pitchFamily="34" charset="0"/>
              </a:rPr>
              <a:t>Maïs (</a:t>
            </a:r>
            <a:r>
              <a:rPr lang="fr-FR" sz="3600" b="0" i="1" dirty="0">
                <a:solidFill>
                  <a:srgbClr val="00B050"/>
                </a:solidFill>
                <a:effectLst/>
                <a:latin typeface="Franklin Gothic Medium Cond" panose="020B0606030402020204" pitchFamily="34" charset="0"/>
              </a:rPr>
              <a:t>Zea mays</a:t>
            </a:r>
            <a:r>
              <a:rPr lang="fr-FR" sz="3600" b="0" i="0" dirty="0">
                <a:solidFill>
                  <a:srgbClr val="00B050"/>
                </a:solidFill>
                <a:effectLst/>
                <a:latin typeface="Franklin Gothic Medium Cond" panose="020B0606030402020204" pitchFamily="34" charset="0"/>
              </a:rPr>
              <a:t>)</a:t>
            </a:r>
            <a:r>
              <a:rPr lang="fr-FR" b="0" i="0" dirty="0">
                <a:solidFill>
                  <a:srgbClr val="001D35"/>
                </a:solidFill>
                <a:effectLst/>
                <a:latin typeface="Google Sans"/>
              </a:rPr>
              <a:t/>
            </a:r>
            <a:br>
              <a:rPr lang="fr-FR" b="0" i="0" dirty="0">
                <a:solidFill>
                  <a:srgbClr val="001D35"/>
                </a:solidFill>
                <a:effectLst/>
                <a:latin typeface="Google Sans"/>
              </a:rPr>
            </a:br>
            <a:endParaRPr lang="fr-FR" dirty="0"/>
          </a:p>
        </p:txBody>
      </p:sp>
      <p:sp>
        <p:nvSpPr>
          <p:cNvPr id="12" name="ZoneTexte 11">
            <a:extLst>
              <a:ext uri="{FF2B5EF4-FFF2-40B4-BE49-F238E27FC236}">
                <a16:creationId xmlns:a16="http://schemas.microsoft.com/office/drawing/2014/main" id="{88950EBE-D4AD-1326-3025-19BD2EA35699}"/>
              </a:ext>
            </a:extLst>
          </p:cNvPr>
          <p:cNvSpPr txBox="1"/>
          <p:nvPr/>
        </p:nvSpPr>
        <p:spPr>
          <a:xfrm>
            <a:off x="127820" y="897909"/>
            <a:ext cx="7177549" cy="5571525"/>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lgn="just" fontAlgn="ctr">
              <a:lnSpc>
                <a:spcPct val="150000"/>
              </a:lnSpc>
              <a:buFont typeface="Wingdings" panose="05000000000000000000" pitchFamily="2" charset="2"/>
              <a:buChar char="§"/>
            </a:pPr>
            <a:r>
              <a:rPr lang="fr-FR" sz="2800" b="1" i="0" dirty="0">
                <a:solidFill>
                  <a:srgbClr val="00B050"/>
                </a:solidFill>
                <a:effectLst/>
                <a:latin typeface="Garamond" panose="02020404030301010803" pitchFamily="18" charset="0"/>
              </a:rPr>
              <a:t>Source d'énergie :</a:t>
            </a:r>
            <a:r>
              <a:rPr lang="fr-FR" sz="2800" b="0" i="0" dirty="0">
                <a:solidFill>
                  <a:srgbClr val="00B050"/>
                </a:solidFill>
                <a:effectLst/>
                <a:latin typeface="Garamond" panose="02020404030301010803" pitchFamily="18" charset="0"/>
              </a:rPr>
              <a:t> </a:t>
            </a:r>
            <a:r>
              <a:rPr lang="fr-FR" sz="2800" b="0" i="0" dirty="0">
                <a:solidFill>
                  <a:srgbClr val="001D35"/>
                </a:solidFill>
                <a:effectLst/>
                <a:latin typeface="Garamond" panose="02020404030301010803" pitchFamily="18" charset="0"/>
              </a:rPr>
              <a:t>source majeure d'énergie grâce à sa teneur élevée en glucides</a:t>
            </a:r>
          </a:p>
          <a:p>
            <a:pPr marL="285750" indent="-285750" algn="just" fontAlgn="ctr">
              <a:lnSpc>
                <a:spcPct val="150000"/>
              </a:lnSpc>
              <a:buFont typeface="Wingdings" panose="05000000000000000000" pitchFamily="2" charset="2"/>
              <a:buChar char="§"/>
            </a:pPr>
            <a:endParaRPr lang="fr-FR" sz="800" b="0" i="0" dirty="0">
              <a:solidFill>
                <a:srgbClr val="0B57D0"/>
              </a:solidFill>
              <a:effectLst/>
              <a:latin typeface="Garamond" panose="02020404030301010803" pitchFamily="18" charset="0"/>
            </a:endParaRPr>
          </a:p>
          <a:p>
            <a:pPr marL="285750" indent="-285750" algn="just" fontAlgn="ctr">
              <a:lnSpc>
                <a:spcPct val="150000"/>
              </a:lnSpc>
              <a:buFont typeface="Wingdings" panose="05000000000000000000" pitchFamily="2" charset="2"/>
              <a:buChar char="§"/>
            </a:pPr>
            <a:r>
              <a:rPr lang="fr-FR" sz="2800" b="1" i="0" dirty="0">
                <a:solidFill>
                  <a:srgbClr val="00B050"/>
                </a:solidFill>
                <a:effectLst/>
                <a:latin typeface="Garamond" panose="02020404030301010803" pitchFamily="18" charset="0"/>
              </a:rPr>
              <a:t>Source de matière sèche :</a:t>
            </a:r>
            <a:r>
              <a:rPr lang="fr-FR" sz="2800" b="0" i="0" dirty="0">
                <a:solidFill>
                  <a:srgbClr val="00B050"/>
                </a:solidFill>
                <a:effectLst/>
                <a:latin typeface="Garamond" panose="02020404030301010803" pitchFamily="18" charset="0"/>
              </a:rPr>
              <a:t> </a:t>
            </a:r>
            <a:r>
              <a:rPr lang="fr-FR" sz="2800" b="0" i="0" dirty="0">
                <a:solidFill>
                  <a:srgbClr val="001D35"/>
                </a:solidFill>
                <a:effectLst/>
                <a:latin typeface="Garamond" panose="02020404030301010803" pitchFamily="18" charset="0"/>
              </a:rPr>
              <a:t>contribue à la structure et au volume de l'aliment</a:t>
            </a:r>
          </a:p>
          <a:p>
            <a:pPr marL="285750" indent="-285750" algn="just" fontAlgn="ctr">
              <a:lnSpc>
                <a:spcPct val="150000"/>
              </a:lnSpc>
              <a:buFont typeface="Wingdings" panose="05000000000000000000" pitchFamily="2" charset="2"/>
              <a:buChar char="§"/>
            </a:pPr>
            <a:endParaRPr lang="fr-FR" sz="800" b="0" i="0" dirty="0">
              <a:solidFill>
                <a:srgbClr val="0B57D0"/>
              </a:solidFill>
              <a:effectLst/>
              <a:latin typeface="Garamond" panose="02020404030301010803" pitchFamily="18" charset="0"/>
            </a:endParaRPr>
          </a:p>
          <a:p>
            <a:pPr marL="285750" indent="-285750" algn="just">
              <a:lnSpc>
                <a:spcPct val="150000"/>
              </a:lnSpc>
              <a:buFont typeface="Wingdings" panose="05000000000000000000" pitchFamily="2" charset="2"/>
              <a:buChar char="§"/>
            </a:pPr>
            <a:r>
              <a:rPr lang="fr-FR" sz="2800" b="1" i="0" dirty="0">
                <a:solidFill>
                  <a:srgbClr val="00B050"/>
                </a:solidFill>
                <a:effectLst/>
                <a:latin typeface="Garamond" panose="02020404030301010803" pitchFamily="18" charset="0"/>
              </a:rPr>
              <a:t>Ingrédient principal :</a:t>
            </a:r>
            <a:r>
              <a:rPr lang="fr-FR" sz="2800" b="0" i="0" dirty="0">
                <a:solidFill>
                  <a:srgbClr val="00B050"/>
                </a:solidFill>
                <a:effectLst/>
                <a:latin typeface="Garamond" panose="02020404030301010803" pitchFamily="18" charset="0"/>
              </a:rPr>
              <a:t> </a:t>
            </a:r>
            <a:r>
              <a:rPr lang="fr-FR" sz="2800" b="0" i="0" dirty="0">
                <a:solidFill>
                  <a:srgbClr val="001D35"/>
                </a:solidFill>
                <a:effectLst/>
                <a:latin typeface="Garamond" panose="02020404030301010803" pitchFamily="18" charset="0"/>
              </a:rPr>
              <a:t>constitue la plus grande part des ingrédients (parfois plus de 50 %) dans de nombreux régimes alimentaires pour poulets de chair</a:t>
            </a:r>
          </a:p>
        </p:txBody>
      </p:sp>
      <p:pic>
        <p:nvPicPr>
          <p:cNvPr id="15" name="Image 14" descr="C:\Users\LENOVO\Desktop\Supports Forum\PROGRAMME MAV-02.png">
            <a:extLst>
              <a:ext uri="{FF2B5EF4-FFF2-40B4-BE49-F238E27FC236}">
                <a16:creationId xmlns:a16="http://schemas.microsoft.com/office/drawing/2014/main" id="{D6B21F23-58B9-FF36-BE3F-EAA3086999DA}"/>
              </a:ext>
            </a:extLst>
          </p:cNvPr>
          <p:cNvPicPr/>
          <p:nvPr/>
        </p:nvPicPr>
        <p:blipFill rotWithShape="1">
          <a:blip r:embed="rId4" cstate="print">
            <a:extLst>
              <a:ext uri="{28A0092B-C50C-407E-A947-70E740481C1C}">
                <a14:useLocalDpi xmlns:a14="http://schemas.microsoft.com/office/drawing/2010/main" val="0"/>
              </a:ext>
            </a:extLst>
          </a:blip>
          <a:srcRect b="75565"/>
          <a:stretch>
            <a:fillRect/>
          </a:stretch>
        </p:blipFill>
        <p:spPr bwMode="auto">
          <a:xfrm>
            <a:off x="10401633" y="96998"/>
            <a:ext cx="1662546" cy="623454"/>
          </a:xfrm>
          <a:prstGeom prst="rect">
            <a:avLst/>
          </a:prstGeom>
          <a:noFill/>
          <a:ln>
            <a:noFill/>
          </a:ln>
        </p:spPr>
      </p:pic>
    </p:spTree>
    <p:extLst>
      <p:ext uri="{BB962C8B-B14F-4D97-AF65-F5344CB8AC3E}">
        <p14:creationId xmlns:p14="http://schemas.microsoft.com/office/powerpoint/2010/main" val="288796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24E8ED-64FA-69D2-24FC-71AB64C978ED}"/>
              </a:ext>
            </a:extLst>
          </p:cNvPr>
          <p:cNvSpPr>
            <a:spLocks noGrp="1"/>
          </p:cNvSpPr>
          <p:nvPr>
            <p:ph type="title"/>
          </p:nvPr>
        </p:nvSpPr>
        <p:spPr>
          <a:xfrm>
            <a:off x="196645" y="147485"/>
            <a:ext cx="10552635" cy="491612"/>
          </a:xfrm>
        </p:spPr>
        <p:txBody>
          <a:bodyPr>
            <a:normAutofit fontScale="90000"/>
          </a:bodyPr>
          <a:lstStyle/>
          <a:p>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r>
              <a:rPr lang="fr-FR" sz="3600" b="1" dirty="0">
                <a:solidFill>
                  <a:srgbClr val="00B050"/>
                </a:solidFill>
                <a:latin typeface="Garamond" panose="02020404030301010803" pitchFamily="18" charset="0"/>
              </a:rPr>
              <a:t>3. Filière semencière structurée : Quelques définitions</a:t>
            </a: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sp>
        <p:nvSpPr>
          <p:cNvPr id="4" name="ZoneTexte 3">
            <a:extLst>
              <a:ext uri="{FF2B5EF4-FFF2-40B4-BE49-F238E27FC236}">
                <a16:creationId xmlns:a16="http://schemas.microsoft.com/office/drawing/2014/main" id="{BB0A6E4D-E256-17A6-8EF0-A0A08A32901C}"/>
              </a:ext>
            </a:extLst>
          </p:cNvPr>
          <p:cNvSpPr txBox="1"/>
          <p:nvPr/>
        </p:nvSpPr>
        <p:spPr>
          <a:xfrm>
            <a:off x="157316" y="639097"/>
            <a:ext cx="11798710" cy="5955156"/>
          </a:xfrm>
          <a:prstGeom prst="rect">
            <a:avLst/>
          </a:prstGeom>
          <a:noFill/>
        </p:spPr>
        <p:txBody>
          <a:bodyPr wrap="square">
            <a:spAutoFit/>
          </a:bodyPr>
          <a:lstStyle/>
          <a:p>
            <a:pPr marL="342900" lvl="0" indent="-342900" algn="just">
              <a:lnSpc>
                <a:spcPct val="150000"/>
              </a:lnSpc>
              <a:buFont typeface="Wingdings" panose="05000000000000000000" pitchFamily="2" charset="2"/>
              <a:buChar char=""/>
            </a:pP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 </a:t>
            </a:r>
            <a:r>
              <a:rPr lang="fr-FR" sz="2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Tout matériel végétal destiné à la reproduction sexuée ou asexuée provenant d’une multiplication à l’identique de graines, de parties de plants : de plants, d’une variété ou d’un cultivar, ou d’un clone d’une espèce donnée</a:t>
            </a:r>
            <a:endParaRPr lang="fr-FR" sz="2000" dirty="0">
              <a:solidFill>
                <a:srgbClr val="002060"/>
              </a:solidFill>
              <a:effectLst/>
              <a:latin typeface="Garamond" panose="02020404030301010803" pitchFamily="18"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de souche (G</a:t>
            </a:r>
            <a:r>
              <a:rPr lang="fr-FR" sz="20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0</a:t>
            </a: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 </a:t>
            </a:r>
            <a:r>
              <a:rPr lang="fr-FR" sz="2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issue d’un processus d’amélioration génétique capable de reproduire l’identité d’une variété homologuée et inscrite au catalogue National des Variétés en vigueur ; qui a été maintenue et multipliée par le sélectionneur, et à partir de laquelle sont produites les semences de prébase </a:t>
            </a:r>
          </a:p>
          <a:p>
            <a:pPr marL="342900" lvl="0" indent="-342900" algn="just">
              <a:lnSpc>
                <a:spcPct val="150000"/>
              </a:lnSpc>
              <a:buFont typeface="Wingdings" panose="05000000000000000000" pitchFamily="2" charset="2"/>
              <a:buChar char=""/>
            </a:pPr>
            <a:endParaRPr lang="fr-FR" sz="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de prébase (G</a:t>
            </a:r>
            <a:r>
              <a:rPr lang="fr-FR" sz="20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1</a:t>
            </a: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/G</a:t>
            </a:r>
            <a:r>
              <a:rPr lang="fr-FR" sz="20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2 </a:t>
            </a: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et G</a:t>
            </a:r>
            <a:r>
              <a:rPr lang="fr-FR" sz="20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3</a:t>
            </a: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a:t>
            </a:r>
            <a:r>
              <a:rPr lang="fr-FR" sz="2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Provient d'un certain stade de multiplication des semences dont l'origine première est la récolte produite par les "plantes initiales" détenues et conservées par un obtenteur suivant le respect des normes de production</a:t>
            </a:r>
          </a:p>
          <a:p>
            <a:pPr marL="342900" lvl="0" indent="-342900" algn="just">
              <a:lnSpc>
                <a:spcPct val="150000"/>
              </a:lnSpc>
              <a:buFont typeface="Wingdings" panose="05000000000000000000" pitchFamily="2" charset="2"/>
              <a:buChar char=""/>
            </a:pPr>
            <a:endParaRPr lang="fr-FR" sz="800" dirty="0">
              <a:solidFill>
                <a:srgbClr val="002060"/>
              </a:solidFill>
              <a:latin typeface="Garamond" panose="02020404030301010803" pitchFamily="18"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pP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de base (G</a:t>
            </a:r>
            <a:r>
              <a:rPr lang="fr-FR" sz="20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4</a:t>
            </a:r>
            <a:r>
              <a:rPr lang="fr-FR" sz="20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 </a:t>
            </a:r>
            <a:r>
              <a:rPr lang="fr-FR" sz="2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obtenue à partir de la semence de prébase, qui a été produite par sélectionneur de la station ou le centre de recherche suivant le respect des normes de production, de contrôle et de certification de la Directio</a:t>
            </a:r>
            <a:r>
              <a:rPr lang="fr-FR" sz="2000" dirty="0">
                <a:solidFill>
                  <a:srgbClr val="002060"/>
                </a:solidFill>
                <a:latin typeface="Garamond" panose="02020404030301010803" pitchFamily="18" charset="0"/>
                <a:ea typeface="Calibri" panose="020F0502020204030204" pitchFamily="34" charset="0"/>
                <a:cs typeface="Times New Roman" panose="02020603050405020304" pitchFamily="18" charset="0"/>
              </a:rPr>
              <a:t>n des Semences</a:t>
            </a:r>
            <a:r>
              <a:rPr lang="fr-FR" sz="2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et à partir de laquelle sont produites la semence de catégorie R</a:t>
            </a:r>
            <a:r>
              <a:rPr lang="fr-FR" sz="2000"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1</a:t>
            </a:r>
            <a:r>
              <a:rPr lang="fr-FR" sz="2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a:t>
            </a:r>
            <a:endParaRPr lang="fr-FR" dirty="0">
              <a:effectLst/>
              <a:latin typeface="Cambria" panose="02040503050406030204" pitchFamily="18" charset="0"/>
              <a:cs typeface="Times New Roman" panose="02020603050405020304" pitchFamily="18" charset="0"/>
            </a:endParaRPr>
          </a:p>
        </p:txBody>
      </p:sp>
      <p:pic>
        <p:nvPicPr>
          <p:cNvPr id="5" name="Image 4" descr="C:\Users\LENOVO\Desktop\Supports Forum\PROGRAMME MAV-02.png">
            <a:extLst>
              <a:ext uri="{FF2B5EF4-FFF2-40B4-BE49-F238E27FC236}">
                <a16:creationId xmlns:a16="http://schemas.microsoft.com/office/drawing/2014/main" id="{E5720FEE-71F7-6B14-92D7-53BEE8245524}"/>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393680" y="15642"/>
            <a:ext cx="1790246" cy="695557"/>
          </a:xfrm>
          <a:prstGeom prst="rect">
            <a:avLst/>
          </a:prstGeom>
          <a:noFill/>
          <a:ln>
            <a:noFill/>
          </a:ln>
        </p:spPr>
      </p:pic>
    </p:spTree>
    <p:extLst>
      <p:ext uri="{BB962C8B-B14F-4D97-AF65-F5344CB8AC3E}">
        <p14:creationId xmlns:p14="http://schemas.microsoft.com/office/powerpoint/2010/main" val="2507032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97B982-0E66-FDF3-6BE1-BB37A2D41ED1}"/>
              </a:ext>
            </a:extLst>
          </p:cNvPr>
          <p:cNvSpPr txBox="1"/>
          <p:nvPr/>
        </p:nvSpPr>
        <p:spPr>
          <a:xfrm>
            <a:off x="165570" y="1168400"/>
            <a:ext cx="11700387" cy="5437386"/>
          </a:xfrm>
          <a:prstGeom prst="rect">
            <a:avLst/>
          </a:prstGeom>
          <a:noFill/>
        </p:spPr>
        <p:txBody>
          <a:bodyPr wrap="square">
            <a:spAutoFit/>
          </a:bodyPr>
          <a:lstStyle/>
          <a:p>
            <a:pPr marL="342900" lvl="0" indent="-342900" algn="just">
              <a:lnSpc>
                <a:spcPct val="150000"/>
              </a:lnSpc>
              <a:buFont typeface="Wingdings" panose="05000000000000000000" pitchFamily="2" charset="2"/>
              <a:buChar char=""/>
            </a:pPr>
            <a:r>
              <a:rPr lang="fr-FR" sz="26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de catégorie R</a:t>
            </a:r>
            <a:r>
              <a:rPr lang="fr-FR" sz="26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1 </a:t>
            </a:r>
            <a:r>
              <a:rPr lang="fr-FR" sz="26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a:t>
            </a:r>
            <a:r>
              <a:rPr lang="fr-FR" sz="26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qui provient de la semence de base, et qui a été soumise à une procédure de contrôle et certification qui satisfait aux conditions minimales requises, et à partir de laquelle sont produites la semence de catégorie R</a:t>
            </a:r>
            <a:r>
              <a:rPr lang="fr-FR" sz="2600"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2</a:t>
            </a:r>
            <a:endParaRPr lang="fr-FR" sz="2600" dirty="0">
              <a:solidFill>
                <a:srgbClr val="002060"/>
              </a:solidFill>
              <a:effectLst/>
              <a:latin typeface="Garamond" panose="02020404030301010803" pitchFamily="18"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fr-FR" sz="26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de catégorie R</a:t>
            </a:r>
            <a:r>
              <a:rPr lang="fr-FR" sz="2600" b="1"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2 </a:t>
            </a:r>
            <a:r>
              <a:rPr lang="fr-FR" sz="26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a:t>
            </a:r>
            <a:r>
              <a:rPr lang="fr-FR" sz="26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qui provient de la semence de catégorie R</a:t>
            </a:r>
            <a:r>
              <a:rPr lang="fr-FR" sz="2600" baseline="-250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1</a:t>
            </a:r>
            <a:r>
              <a:rPr lang="fr-FR" sz="26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 et qui a été soumise à une procédure de contrôle et certification qui satisfait aux conditions minimales requises, </a:t>
            </a:r>
            <a:r>
              <a:rPr lang="fr-FR" sz="2600" u="sng"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et à partir de laquelle sont produites la semence destinée à la consommation ou transformation par les bénéficiaires finaux</a:t>
            </a:r>
            <a:endParaRPr lang="fr-FR" sz="2600" dirty="0">
              <a:solidFill>
                <a:srgbClr val="002060"/>
              </a:solidFill>
              <a:effectLst/>
              <a:latin typeface="Garamond" panose="02020404030301010803" pitchFamily="18"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fr-FR" sz="2600" b="1"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de qualité :  </a:t>
            </a:r>
            <a:r>
              <a:rPr lang="fr-FR" sz="26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rPr>
              <a:t>semence produite dans les conditions optimales de culture et traduit le potentiel de la variété tout en respectant les normes de production en vigueur</a:t>
            </a:r>
            <a:endParaRPr lang="fr-FR" sz="2600" dirty="0">
              <a:solidFill>
                <a:srgbClr val="002060"/>
              </a:solidFill>
              <a:effectLst/>
              <a:latin typeface="Garamond" panose="02020404030301010803" pitchFamily="18" charset="0"/>
              <a:cs typeface="Times New Roman" panose="02020603050405020304" pitchFamily="18" charset="0"/>
            </a:endParaRPr>
          </a:p>
        </p:txBody>
      </p:sp>
      <p:sp>
        <p:nvSpPr>
          <p:cNvPr id="5" name="Titre 1">
            <a:extLst>
              <a:ext uri="{FF2B5EF4-FFF2-40B4-BE49-F238E27FC236}">
                <a16:creationId xmlns:a16="http://schemas.microsoft.com/office/drawing/2014/main" id="{CDE1A103-B2DB-2E28-014C-1ABA96937F66}"/>
              </a:ext>
            </a:extLst>
          </p:cNvPr>
          <p:cNvSpPr>
            <a:spLocks noGrp="1"/>
          </p:cNvSpPr>
          <p:nvPr>
            <p:ph type="title"/>
          </p:nvPr>
        </p:nvSpPr>
        <p:spPr>
          <a:xfrm>
            <a:off x="196645" y="147484"/>
            <a:ext cx="10471355" cy="868515"/>
          </a:xfrm>
        </p:spPr>
        <p:txBody>
          <a:bodyPr>
            <a:normAutofit fontScale="90000"/>
          </a:bodyPr>
          <a:lstStyle/>
          <a:p>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r>
              <a:rPr lang="fr-FR" sz="4000" b="1" dirty="0">
                <a:solidFill>
                  <a:srgbClr val="00B050"/>
                </a:solidFill>
                <a:latin typeface="Garamond" panose="02020404030301010803" pitchFamily="18" charset="0"/>
              </a:rPr>
              <a:t>3. Filière semencière structurée : Quelques définitions (2)</a:t>
            </a: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pic>
        <p:nvPicPr>
          <p:cNvPr id="6" name="Image 5" descr="C:\Users\LENOVO\Desktop\Supports Forum\PROGRAMME MAV-02.png">
            <a:extLst>
              <a:ext uri="{FF2B5EF4-FFF2-40B4-BE49-F238E27FC236}">
                <a16:creationId xmlns:a16="http://schemas.microsoft.com/office/drawing/2014/main" id="{0F788D59-CFE8-995E-FCE2-B37AA248BE7D}"/>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extLst>
      <p:ext uri="{BB962C8B-B14F-4D97-AF65-F5344CB8AC3E}">
        <p14:creationId xmlns:p14="http://schemas.microsoft.com/office/powerpoint/2010/main" val="6544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0BBABFD-9075-ABFB-3EBF-7174235A2D52}"/>
              </a:ext>
            </a:extLst>
          </p:cNvPr>
          <p:cNvPicPr>
            <a:picLocks noChangeAspect="1"/>
          </p:cNvPicPr>
          <p:nvPr/>
        </p:nvPicPr>
        <p:blipFill>
          <a:blip r:embed="rId2"/>
          <a:srcRect t="14148"/>
          <a:stretch>
            <a:fillRect/>
          </a:stretch>
        </p:blipFill>
        <p:spPr>
          <a:xfrm>
            <a:off x="254000" y="1735767"/>
            <a:ext cx="8178800" cy="4625027"/>
          </a:xfrm>
          <a:prstGeom prst="rect">
            <a:avLst/>
          </a:prstGeom>
          <a:ln w="9525">
            <a:solidFill>
              <a:srgbClr val="00B050"/>
            </a:solidFill>
          </a:ln>
        </p:spPr>
      </p:pic>
      <p:sp>
        <p:nvSpPr>
          <p:cNvPr id="7" name="Titre 1">
            <a:extLst>
              <a:ext uri="{FF2B5EF4-FFF2-40B4-BE49-F238E27FC236}">
                <a16:creationId xmlns:a16="http://schemas.microsoft.com/office/drawing/2014/main" id="{D3BBA994-2E60-BE7A-535B-122620AD7E37}"/>
              </a:ext>
            </a:extLst>
          </p:cNvPr>
          <p:cNvSpPr txBox="1">
            <a:spLocks/>
          </p:cNvSpPr>
          <p:nvPr/>
        </p:nvSpPr>
        <p:spPr>
          <a:xfrm>
            <a:off x="176978" y="-1026"/>
            <a:ext cx="11838039" cy="91647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Activités et acteurs </a:t>
            </a:r>
          </a:p>
          <a:p>
            <a:pPr algn="just"/>
            <a:r>
              <a:rPr lang="fr-FR" sz="12800" b="1" dirty="0">
                <a:solidFill>
                  <a:srgbClr val="00B050"/>
                </a:solidFill>
                <a:latin typeface="Garamond" panose="02020404030301010803" pitchFamily="18" charset="0"/>
              </a:rPr>
              <a:t>concernés (exemple de la RDC)</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sp>
        <p:nvSpPr>
          <p:cNvPr id="5" name="ZoneTexte 4">
            <a:extLst>
              <a:ext uri="{FF2B5EF4-FFF2-40B4-BE49-F238E27FC236}">
                <a16:creationId xmlns:a16="http://schemas.microsoft.com/office/drawing/2014/main" id="{51EE78BC-0B42-0B2E-6586-81A3706736CF}"/>
              </a:ext>
            </a:extLst>
          </p:cNvPr>
          <p:cNvSpPr txBox="1"/>
          <p:nvPr/>
        </p:nvSpPr>
        <p:spPr>
          <a:xfrm>
            <a:off x="1590037" y="1063999"/>
            <a:ext cx="7848604" cy="523220"/>
          </a:xfrm>
          <a:prstGeom prst="rect">
            <a:avLst/>
          </a:prstGeom>
          <a:noFill/>
        </p:spPr>
        <p:txBody>
          <a:bodyPr wrap="square">
            <a:spAutoFit/>
          </a:bodyPr>
          <a:lstStyle/>
          <a:p>
            <a:pPr marL="457200" indent="-457200" fontAlgn="base">
              <a:lnSpc>
                <a:spcPct val="104000"/>
              </a:lnSpc>
              <a:buFont typeface="Wingdings" panose="05000000000000000000" pitchFamily="2" charset="2"/>
              <a:buChar char="§"/>
            </a:pPr>
            <a:r>
              <a:rPr lang="fr-FR" sz="2800" b="1" i="1" dirty="0">
                <a:solidFill>
                  <a:srgbClr val="002060"/>
                </a:solidFill>
                <a:effectLst/>
                <a:latin typeface="Calibri" panose="020F0502020204030204" pitchFamily="34" charset="0"/>
                <a:cs typeface="Times New Roman" panose="02020603050405020304" pitchFamily="18" charset="0"/>
              </a:rPr>
              <a:t>De la création variétale à la semence de qualité</a:t>
            </a:r>
            <a:endParaRPr lang="fr-FR" sz="2800" dirty="0">
              <a:solidFill>
                <a:srgbClr val="002060"/>
              </a:solidFill>
              <a:effectLst/>
              <a:latin typeface="Calibri" panose="020F0502020204030204" pitchFamily="34" charset="0"/>
              <a:cs typeface="Times New Roman" panose="02020603050405020304" pitchFamily="18" charset="0"/>
            </a:endParaRPr>
          </a:p>
        </p:txBody>
      </p:sp>
      <p:pic>
        <p:nvPicPr>
          <p:cNvPr id="6" name="Picture 1">
            <a:extLst>
              <a:ext uri="{FF2B5EF4-FFF2-40B4-BE49-F238E27FC236}">
                <a16:creationId xmlns:a16="http://schemas.microsoft.com/office/drawing/2014/main" id="{38B01A4F-1BA0-8A3B-9AC7-C7E84457FA95}"/>
              </a:ext>
            </a:extLst>
          </p:cNvPr>
          <p:cNvPicPr>
            <a:picLocks noChangeAspect="1"/>
          </p:cNvPicPr>
          <p:nvPr/>
        </p:nvPicPr>
        <p:blipFill>
          <a:blip r:embed="rId3"/>
          <a:stretch>
            <a:fillRect/>
          </a:stretch>
        </p:blipFill>
        <p:spPr>
          <a:xfrm>
            <a:off x="8815275" y="1735767"/>
            <a:ext cx="2950005" cy="4665020"/>
          </a:xfrm>
          <a:prstGeom prst="rect">
            <a:avLst/>
          </a:prstGeom>
        </p:spPr>
      </p:pic>
      <p:pic>
        <p:nvPicPr>
          <p:cNvPr id="8" name="Image 7" descr="C:\Users\LENOVO\Desktop\Supports Forum\PROGRAMME MAV-02.png">
            <a:extLst>
              <a:ext uri="{FF2B5EF4-FFF2-40B4-BE49-F238E27FC236}">
                <a16:creationId xmlns:a16="http://schemas.microsoft.com/office/drawing/2014/main" id="{A0A22AD0-A605-00C2-4300-1CAAFE0A0F28}"/>
              </a:ext>
            </a:extLst>
          </p:cNvPr>
          <p:cNvPicPr/>
          <p:nvPr/>
        </p:nvPicPr>
        <p:blipFill rotWithShape="1">
          <a:blip r:embed="rId4" cstate="print">
            <a:extLst>
              <a:ext uri="{28A0092B-C50C-407E-A947-70E740481C1C}">
                <a14:useLocalDpi xmlns:a14="http://schemas.microsoft.com/office/drawing/2010/main" val="0"/>
              </a:ext>
            </a:extLst>
          </a:blip>
          <a:srcRect b="75565"/>
          <a:stretch>
            <a:fillRect/>
          </a:stretch>
        </p:blipFill>
        <p:spPr bwMode="auto">
          <a:xfrm>
            <a:off x="10352471" y="54544"/>
            <a:ext cx="1662546" cy="623454"/>
          </a:xfrm>
          <a:prstGeom prst="rect">
            <a:avLst/>
          </a:prstGeom>
          <a:noFill/>
          <a:ln>
            <a:noFill/>
          </a:ln>
        </p:spPr>
      </p:pic>
    </p:spTree>
    <p:extLst>
      <p:ext uri="{BB962C8B-B14F-4D97-AF65-F5344CB8AC3E}">
        <p14:creationId xmlns:p14="http://schemas.microsoft.com/office/powerpoint/2010/main" val="793701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4FEA824-0AAB-AA6A-4F76-C962FBE57907}"/>
              </a:ext>
            </a:extLst>
          </p:cNvPr>
          <p:cNvSpPr txBox="1">
            <a:spLocks/>
          </p:cNvSpPr>
          <p:nvPr/>
        </p:nvSpPr>
        <p:spPr>
          <a:xfrm>
            <a:off x="176980" y="39767"/>
            <a:ext cx="11838039" cy="71207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Etat des lieux de la filière semencière en 2025 </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graphicFrame>
        <p:nvGraphicFramePr>
          <p:cNvPr id="11" name="Tableau 10"/>
          <p:cNvGraphicFramePr>
            <a:graphicFrameLocks noGrp="1"/>
          </p:cNvGraphicFramePr>
          <p:nvPr>
            <p:extLst>
              <p:ext uri="{D42A27DB-BD31-4B8C-83A1-F6EECF244321}">
                <p14:modId xmlns:p14="http://schemas.microsoft.com/office/powerpoint/2010/main" val="1115908148"/>
              </p:ext>
            </p:extLst>
          </p:nvPr>
        </p:nvGraphicFramePr>
        <p:xfrm>
          <a:off x="288741" y="1345513"/>
          <a:ext cx="11838038" cy="5430520"/>
        </p:xfrm>
        <a:graphic>
          <a:graphicData uri="http://schemas.openxmlformats.org/drawingml/2006/table">
            <a:tbl>
              <a:tblPr firstRow="1" bandRow="1">
                <a:tableStyleId>{5C22544A-7EE6-4342-B048-85BDC9FD1C3A}</a:tableStyleId>
              </a:tblPr>
              <a:tblGrid>
                <a:gridCol w="6044554">
                  <a:extLst>
                    <a:ext uri="{9D8B030D-6E8A-4147-A177-3AD203B41FA5}">
                      <a16:colId xmlns:a16="http://schemas.microsoft.com/office/drawing/2014/main" val="20000"/>
                    </a:ext>
                  </a:extLst>
                </a:gridCol>
                <a:gridCol w="5793484">
                  <a:extLst>
                    <a:ext uri="{9D8B030D-6E8A-4147-A177-3AD203B41FA5}">
                      <a16:colId xmlns:a16="http://schemas.microsoft.com/office/drawing/2014/main" val="20001"/>
                    </a:ext>
                  </a:extLst>
                </a:gridCol>
              </a:tblGrid>
              <a:tr h="370840">
                <a:tc>
                  <a:txBody>
                    <a:bodyPr/>
                    <a:lstStyle/>
                    <a:p>
                      <a:pPr algn="ctr"/>
                      <a:r>
                        <a:rPr lang="fr-FR" sz="1800" dirty="0">
                          <a:solidFill>
                            <a:srgbClr val="C00000"/>
                          </a:solidFill>
                          <a:latin typeface="Garamond" panose="02020404030301010803" pitchFamily="18" charset="0"/>
                        </a:rPr>
                        <a:t>Forces/Opportunités</a:t>
                      </a:r>
                      <a:endParaRPr lang="en-US" sz="18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1800" dirty="0">
                          <a:solidFill>
                            <a:srgbClr val="C00000"/>
                          </a:solidFill>
                          <a:latin typeface="Garamond" panose="02020404030301010803" pitchFamily="18" charset="0"/>
                        </a:rPr>
                        <a:t>Faiblesses/Menaces</a:t>
                      </a:r>
                      <a:endParaRPr lang="en-US" sz="18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37599">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en-US" sz="2000" dirty="0">
                          <a:solidFill>
                            <a:srgbClr val="002060"/>
                          </a:solidFill>
                          <a:latin typeface="Garamond" panose="02020404030301010803" pitchFamily="18" charset="0"/>
                          <a:cs typeface="Times New Roman" panose="02020603050405020304" pitchFamily="18" charset="0"/>
                        </a:rPr>
                        <a:t>Institut de Recherche Agronomique et </a:t>
                      </a:r>
                      <a:r>
                        <a:rPr lang="en-US" sz="2000" dirty="0" err="1" smtClean="0">
                          <a:solidFill>
                            <a:srgbClr val="002060"/>
                          </a:solidFill>
                          <a:latin typeface="Garamond" panose="02020404030301010803" pitchFamily="18" charset="0"/>
                          <a:cs typeface="Times New Roman" panose="02020603050405020304" pitchFamily="18" charset="0"/>
                        </a:rPr>
                        <a:t>Forestière</a:t>
                      </a:r>
                      <a:endParaRPr lang="en-US" sz="2000" dirty="0" smtClean="0">
                        <a:solidFill>
                          <a:srgbClr val="002060"/>
                        </a:solidFill>
                        <a:latin typeface="Garamond" panose="02020404030301010803"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en-US" sz="2000" dirty="0" err="1" smtClean="0">
                          <a:solidFill>
                            <a:srgbClr val="002060"/>
                          </a:solidFill>
                          <a:latin typeface="Garamond" panose="02020404030301010803" pitchFamily="18" charset="0"/>
                          <a:cs typeface="Times New Roman" panose="02020603050405020304" pitchFamily="18" charset="0"/>
                        </a:rPr>
                        <a:t>Departements</a:t>
                      </a: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cs typeface="Times New Roman" panose="02020603050405020304" pitchFamily="18" charset="0"/>
                        </a:rPr>
                        <a:t>Absence d’une stratégie de recherche agricole pour accompagner les grands programmes gouvernementaux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cs typeface="Times New Roman" panose="02020603050405020304" pitchFamily="18" charset="0"/>
                        </a:rPr>
                        <a:t> Textes règlementaires caduques et ne correspondent plus aux attentes actuelles des ministères techniques, Absence</a:t>
                      </a:r>
                      <a:r>
                        <a:rPr lang="fr-FR" sz="2000" baseline="0" dirty="0">
                          <a:solidFill>
                            <a:srgbClr val="002060"/>
                          </a:solidFill>
                          <a:latin typeface="Garamond" panose="02020404030301010803" pitchFamily="18" charset="0"/>
                          <a:cs typeface="Times New Roman" panose="02020603050405020304" pitchFamily="18" charset="0"/>
                        </a:rPr>
                        <a:t> des centres internationaux de recherche ex (IITA, CIAT-Harvest-Plus, ICRISAT, AfricaRice, CIMMYT) ; …</a:t>
                      </a:r>
                      <a:endParaRPr lang="fr-FR"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310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2060"/>
                          </a:solidFill>
                          <a:latin typeface="Garamond" panose="02020404030301010803" pitchFamily="18" charset="0"/>
                          <a:cs typeface="Times New Roman" panose="02020603050405020304" pitchFamily="18" charset="0"/>
                        </a:rPr>
                        <a:t>Présence de Programmes de recherches specialisés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cs typeface="Times New Roman" panose="02020603050405020304" pitchFamily="18" charset="0"/>
                        </a:rPr>
                        <a:t>Programme National de Sélection et d’Amélioration Variétale et Production de Semences (PNSAV-PS) </a:t>
                      </a:r>
                      <a:r>
                        <a:rPr lang="en-US" sz="2000" dirty="0">
                          <a:solidFill>
                            <a:srgbClr val="002060"/>
                          </a:solidFill>
                          <a:latin typeface="Garamond" panose="02020404030301010803" pitchFamily="18"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cs typeface="Times New Roman" panose="02020603050405020304" pitchFamily="18" charset="0"/>
                        </a:rPr>
                        <a:t>Programme de Protection de Végétaux et Gestion des Pesticides (PPV-GP)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cs typeface="Times New Roman" panose="02020603050405020304" pitchFamily="18" charset="0"/>
                        </a:rPr>
                        <a:t>Programme Faune Sauvage et Développement Durable (PFS-DD)</a:t>
                      </a:r>
                      <a:r>
                        <a:rPr lang="en-US" sz="2000" dirty="0">
                          <a:solidFill>
                            <a:srgbClr val="002060"/>
                          </a:solidFill>
                          <a:latin typeface="Garamond" panose="02020404030301010803" pitchFamily="18"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000" dirty="0">
                          <a:solidFill>
                            <a:srgbClr val="002060"/>
                          </a:solidFill>
                          <a:latin typeface="Garamond" panose="02020404030301010803" pitchFamily="18" charset="0"/>
                          <a:cs typeface="Times New Roman" panose="02020603050405020304" pitchFamily="18" charset="0"/>
                        </a:rPr>
                        <a:t>Etc</a:t>
                      </a:r>
                      <a:endParaRPr lang="fr-FR"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
                      </a:pPr>
                      <a:r>
                        <a:rPr lang="en-US" sz="2000" dirty="0">
                          <a:solidFill>
                            <a:srgbClr val="002060"/>
                          </a:solidFill>
                          <a:latin typeface="Garamond" panose="02020404030301010803" pitchFamily="18" charset="0"/>
                          <a:cs typeface="Times New Roman" panose="02020603050405020304" pitchFamily="18" charset="0"/>
                        </a:rPr>
                        <a:t>Absence d’infrastructures et d’equipements</a:t>
                      </a:r>
                    </a:p>
                    <a:p>
                      <a:pPr marL="285750" indent="-285750">
                        <a:buFont typeface="Wingdings" panose="05000000000000000000" pitchFamily="2" charset="2"/>
                        <a:buChar char="§"/>
                      </a:pPr>
                      <a:r>
                        <a:rPr lang="en-US" sz="2000" dirty="0">
                          <a:solidFill>
                            <a:srgbClr val="002060"/>
                          </a:solidFill>
                          <a:latin typeface="Garamond" panose="02020404030301010803" pitchFamily="18" charset="0"/>
                          <a:cs typeface="Times New Roman" panose="02020603050405020304" pitchFamily="18" charset="0"/>
                        </a:rPr>
                        <a:t>Programme jeune</a:t>
                      </a:r>
                    </a:p>
                    <a:p>
                      <a:pPr marL="285750" indent="-285750">
                        <a:buFont typeface="Wingdings" panose="05000000000000000000" pitchFamily="2" charset="2"/>
                        <a:buChar char="§"/>
                      </a:pPr>
                      <a:r>
                        <a:rPr lang="en-US" sz="2000" dirty="0">
                          <a:solidFill>
                            <a:srgbClr val="002060"/>
                          </a:solidFill>
                          <a:latin typeface="Garamond" panose="02020404030301010803" pitchFamily="18" charset="0"/>
                          <a:cs typeface="Times New Roman" panose="02020603050405020304" pitchFamily="18" charset="0"/>
                        </a:rPr>
                        <a:t>Absence de budget alloué</a:t>
                      </a:r>
                    </a:p>
                    <a:p>
                      <a:pPr marL="285750" indent="-285750">
                        <a:buFont typeface="Wingdings" panose="05000000000000000000" pitchFamily="2" charset="2"/>
                        <a:buChar char="§"/>
                      </a:pPr>
                      <a:r>
                        <a:rPr lang="en-US" sz="2000" dirty="0">
                          <a:solidFill>
                            <a:srgbClr val="002060"/>
                          </a:solidFill>
                          <a:latin typeface="Garamond" panose="02020404030301010803" pitchFamily="18" charset="0"/>
                          <a:cs typeface="Times New Roman" panose="02020603050405020304" pitchFamily="18" charset="0"/>
                        </a:rPr>
                        <a:t>Absence de support staff pris </a:t>
                      </a:r>
                      <a:r>
                        <a:rPr lang="en-US" sz="2000" dirty="0" err="1">
                          <a:solidFill>
                            <a:srgbClr val="002060"/>
                          </a:solidFill>
                          <a:latin typeface="Garamond" panose="02020404030301010803" pitchFamily="18" charset="0"/>
                          <a:cs typeface="Times New Roman" panose="02020603050405020304" pitchFamily="18" charset="0"/>
                        </a:rPr>
                        <a:t>en</a:t>
                      </a:r>
                      <a:r>
                        <a:rPr lang="en-US" sz="2000" dirty="0">
                          <a:solidFill>
                            <a:srgbClr val="002060"/>
                          </a:solidFill>
                          <a:latin typeface="Garamond" panose="02020404030301010803" pitchFamily="18" charset="0"/>
                          <a:cs typeface="Times New Roman" panose="02020603050405020304" pitchFamily="18" charset="0"/>
                        </a:rPr>
                        <a:t> </a:t>
                      </a:r>
                      <a:r>
                        <a:rPr lang="en-US" sz="2000" dirty="0" err="1">
                          <a:solidFill>
                            <a:srgbClr val="002060"/>
                          </a:solidFill>
                          <a:latin typeface="Garamond" panose="02020404030301010803" pitchFamily="18" charset="0"/>
                          <a:cs typeface="Times New Roman" panose="02020603050405020304" pitchFamily="18" charset="0"/>
                        </a:rPr>
                        <a:t>compte</a:t>
                      </a:r>
                      <a:r>
                        <a:rPr lang="en-US" sz="2000" dirty="0">
                          <a:solidFill>
                            <a:srgbClr val="002060"/>
                          </a:solidFill>
                          <a:latin typeface="Garamond" panose="02020404030301010803" pitchFamily="18" charset="0"/>
                          <a:cs typeface="Times New Roman" panose="02020603050405020304" pitchFamily="18" charset="0"/>
                        </a:rPr>
                        <a:t> par le budget de </a:t>
                      </a:r>
                      <a:r>
                        <a:rPr lang="en-US" sz="2000" dirty="0" err="1">
                          <a:solidFill>
                            <a:srgbClr val="002060"/>
                          </a:solidFill>
                          <a:latin typeface="Garamond" panose="02020404030301010803" pitchFamily="18" charset="0"/>
                          <a:cs typeface="Times New Roman" panose="02020603050405020304" pitchFamily="18" charset="0"/>
                        </a:rPr>
                        <a:t>l’IRAF</a:t>
                      </a:r>
                      <a:endParaRPr lang="en-US" sz="2000" dirty="0">
                        <a:solidFill>
                          <a:srgbClr val="002060"/>
                        </a:solidFill>
                        <a:latin typeface="Garamond" panose="02020404030301010803" pitchFamily="18" charset="0"/>
                        <a:cs typeface="Times New Roman" panose="02020603050405020304" pitchFamily="18" charset="0"/>
                      </a:endParaRPr>
                    </a:p>
                    <a:p>
                      <a:pPr marL="285750" indent="-285750">
                        <a:buFont typeface="Wingdings" panose="05000000000000000000" pitchFamily="2" charset="2"/>
                        <a:buChar char="§"/>
                      </a:pPr>
                      <a:r>
                        <a:rPr lang="en-US" sz="2000" dirty="0">
                          <a:solidFill>
                            <a:srgbClr val="002060"/>
                          </a:solidFill>
                          <a:latin typeface="Garamond" panose="02020404030301010803" pitchFamily="18" charset="0"/>
                          <a:cs typeface="Times New Roman" panose="02020603050405020304" pitchFamily="18" charset="0"/>
                        </a:rPr>
                        <a:t>Etc</a:t>
                      </a:r>
                    </a:p>
                    <a:p>
                      <a:pPr marL="285750" indent="-285750">
                        <a:buFont typeface="Wingdings" panose="05000000000000000000" pitchFamily="2" charset="2"/>
                        <a:buChar char="§"/>
                      </a:pP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82786"/>
                  </a:ext>
                </a:extLst>
              </a:tr>
            </a:tbl>
          </a:graphicData>
        </a:graphic>
      </p:graphicFrame>
      <p:sp>
        <p:nvSpPr>
          <p:cNvPr id="12" name="ZoneTexte 11">
            <a:extLst>
              <a:ext uri="{FF2B5EF4-FFF2-40B4-BE49-F238E27FC236}">
                <a16:creationId xmlns:a16="http://schemas.microsoft.com/office/drawing/2014/main" id="{66355992-5D5A-008A-46F8-472E943EDD01}"/>
              </a:ext>
            </a:extLst>
          </p:cNvPr>
          <p:cNvSpPr txBox="1"/>
          <p:nvPr/>
        </p:nvSpPr>
        <p:spPr>
          <a:xfrm>
            <a:off x="176980" y="883848"/>
            <a:ext cx="11649260" cy="461665"/>
          </a:xfrm>
          <a:prstGeom prst="rect">
            <a:avLst/>
          </a:prstGeom>
          <a:noFill/>
        </p:spPr>
        <p:txBody>
          <a:bodyPr wrap="square">
            <a:spAutoFit/>
          </a:bodyPr>
          <a:lstStyle/>
          <a:p>
            <a:pPr marL="285750" indent="-285750" algn="ctr">
              <a:buFont typeface="Arial" panose="020B0604020202020204" pitchFamily="34" charset="0"/>
              <a:buChar char="•"/>
            </a:pPr>
            <a:r>
              <a:rPr lang="fr-FR" sz="2400" b="1" dirty="0">
                <a:solidFill>
                  <a:srgbClr val="00339A"/>
                </a:solidFill>
                <a:latin typeface="Candara" panose="020E0502030303020204" pitchFamily="34" charset="0"/>
              </a:rPr>
              <a:t>Institut de Recherche Agronomique et Forestière (IRAF) du CENAREST</a:t>
            </a:r>
            <a:endParaRPr lang="en-US" sz="2400" b="1" dirty="0">
              <a:solidFill>
                <a:srgbClr val="00339A"/>
              </a:solidFill>
              <a:latin typeface="Candara" panose="020E0502030303020204" pitchFamily="34" charset="0"/>
            </a:endParaRPr>
          </a:p>
        </p:txBody>
      </p:sp>
      <p:pic>
        <p:nvPicPr>
          <p:cNvPr id="13" name="Image 12" descr="C:\Users\LENOVO\Desktop\Supports Forum\PROGRAMME MAV-02.png">
            <a:extLst>
              <a:ext uri="{FF2B5EF4-FFF2-40B4-BE49-F238E27FC236}">
                <a16:creationId xmlns:a16="http://schemas.microsoft.com/office/drawing/2014/main" id="{0344FD29-C71B-68D1-E31F-17B958315B4F}"/>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81967"/>
            <a:ext cx="1662546" cy="623454"/>
          </a:xfrm>
          <a:prstGeom prst="rect">
            <a:avLst/>
          </a:prstGeom>
          <a:noFill/>
          <a:ln>
            <a:noFill/>
          </a:ln>
        </p:spPr>
      </p:pic>
    </p:spTree>
    <p:extLst>
      <p:ext uri="{BB962C8B-B14F-4D97-AF65-F5344CB8AC3E}">
        <p14:creationId xmlns:p14="http://schemas.microsoft.com/office/powerpoint/2010/main" val="3524277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20A1-6CAF-8762-ED55-2D8DA7E1B923}"/>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38DD85E4-5F5A-BC6B-1D21-D62112D1F2FA}"/>
              </a:ext>
            </a:extLst>
          </p:cNvPr>
          <p:cNvSpPr txBox="1">
            <a:spLocks/>
          </p:cNvSpPr>
          <p:nvPr/>
        </p:nvSpPr>
        <p:spPr>
          <a:xfrm>
            <a:off x="176980" y="39767"/>
            <a:ext cx="11838039" cy="71207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Etat des lieux de la filière semencière en 2025 </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graphicFrame>
        <p:nvGraphicFramePr>
          <p:cNvPr id="11" name="Tableau 10">
            <a:extLst>
              <a:ext uri="{FF2B5EF4-FFF2-40B4-BE49-F238E27FC236}">
                <a16:creationId xmlns:a16="http://schemas.microsoft.com/office/drawing/2014/main" id="{93234DCE-E8FF-CD33-6098-C7803BD6F057}"/>
              </a:ext>
            </a:extLst>
          </p:cNvPr>
          <p:cNvGraphicFramePr>
            <a:graphicFrameLocks noGrp="1"/>
          </p:cNvGraphicFramePr>
          <p:nvPr>
            <p:extLst>
              <p:ext uri="{D42A27DB-BD31-4B8C-83A1-F6EECF244321}">
                <p14:modId xmlns:p14="http://schemas.microsoft.com/office/powerpoint/2010/main" val="3486249541"/>
              </p:ext>
            </p:extLst>
          </p:nvPr>
        </p:nvGraphicFramePr>
        <p:xfrm>
          <a:off x="457201" y="1477374"/>
          <a:ext cx="11446058" cy="4912360"/>
        </p:xfrm>
        <a:graphic>
          <a:graphicData uri="http://schemas.openxmlformats.org/drawingml/2006/table">
            <a:tbl>
              <a:tblPr firstRow="1" bandRow="1">
                <a:tableStyleId>{5C22544A-7EE6-4342-B048-85BDC9FD1C3A}</a:tableStyleId>
              </a:tblPr>
              <a:tblGrid>
                <a:gridCol w="5844407">
                  <a:extLst>
                    <a:ext uri="{9D8B030D-6E8A-4147-A177-3AD203B41FA5}">
                      <a16:colId xmlns:a16="http://schemas.microsoft.com/office/drawing/2014/main" val="20000"/>
                    </a:ext>
                  </a:extLst>
                </a:gridCol>
                <a:gridCol w="5601651">
                  <a:extLst>
                    <a:ext uri="{9D8B030D-6E8A-4147-A177-3AD203B41FA5}">
                      <a16:colId xmlns:a16="http://schemas.microsoft.com/office/drawing/2014/main" val="20001"/>
                    </a:ext>
                  </a:extLst>
                </a:gridCol>
              </a:tblGrid>
              <a:tr h="370840">
                <a:tc>
                  <a:txBody>
                    <a:bodyPr/>
                    <a:lstStyle/>
                    <a:p>
                      <a:pPr algn="ctr"/>
                      <a:r>
                        <a:rPr lang="fr-FR" sz="1800" dirty="0">
                          <a:solidFill>
                            <a:srgbClr val="C00000"/>
                          </a:solidFill>
                          <a:latin typeface="Garamond" panose="02020404030301010803" pitchFamily="18" charset="0"/>
                        </a:rPr>
                        <a:t>Forces/Opportunités</a:t>
                      </a:r>
                      <a:endParaRPr lang="en-US" sz="18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1800" dirty="0">
                          <a:solidFill>
                            <a:srgbClr val="C00000"/>
                          </a:solidFill>
                          <a:latin typeface="Garamond" panose="02020404030301010803" pitchFamily="18" charset="0"/>
                        </a:rPr>
                        <a:t>Faiblesses/Menaces</a:t>
                      </a:r>
                      <a:endParaRPr lang="en-US" sz="18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98559">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2000" u="none" dirty="0">
                          <a:solidFill>
                            <a:srgbClr val="002060"/>
                          </a:solidFill>
                          <a:latin typeface="Garamond" panose="02020404030301010803" pitchFamily="18" charset="0"/>
                          <a:cs typeface="Times New Roman" panose="02020603050405020304" pitchFamily="18" charset="0"/>
                        </a:rPr>
                        <a:t>Station d’expérimentation rizicole de Kougouleu (10h)</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2000" u="none" dirty="0">
                          <a:solidFill>
                            <a:srgbClr val="002060"/>
                          </a:solidFill>
                          <a:latin typeface="Garamond" panose="02020404030301010803" pitchFamily="18" charset="0"/>
                          <a:cs typeface="Times New Roman" panose="02020603050405020304" pitchFamily="18" charset="0"/>
                        </a:rPr>
                        <a:t>Site de Ndouniang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2000" u="none" dirty="0">
                          <a:solidFill>
                            <a:srgbClr val="002060"/>
                          </a:solidFill>
                          <a:latin typeface="Garamond" panose="02020404030301010803" pitchFamily="18" charset="0"/>
                          <a:cs typeface="Times New Roman" panose="02020603050405020304" pitchFamily="18" charset="0"/>
                        </a:rPr>
                        <a:t>Site Ayeme Bokoué (500 ha)</a:t>
                      </a:r>
                    </a:p>
                    <a:p>
                      <a:endParaRPr lang="fr-FR"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
                      </a:pPr>
                      <a:r>
                        <a:rPr lang="fr-FR" sz="2000" dirty="0">
                          <a:solidFill>
                            <a:srgbClr val="002060"/>
                          </a:solidFill>
                          <a:latin typeface="Garamond" panose="02020404030301010803" pitchFamily="18" charset="0"/>
                          <a:cs typeface="Times New Roman" panose="02020603050405020304" pitchFamily="18" charset="0"/>
                        </a:rPr>
                        <a:t>Infrastructures obsolètes, équipements vétustes</a:t>
                      </a:r>
                    </a:p>
                    <a:p>
                      <a:pPr marL="285750" indent="-285750">
                        <a:buFont typeface="Wingdings" panose="05000000000000000000" pitchFamily="2" charset="2"/>
                        <a:buChar char="§"/>
                      </a:pPr>
                      <a:r>
                        <a:rPr lang="fr-FR" sz="2000" dirty="0">
                          <a:solidFill>
                            <a:srgbClr val="002060"/>
                          </a:solidFill>
                          <a:latin typeface="Garamond" panose="02020404030301010803" pitchFamily="18" charset="0"/>
                          <a:cs typeface="Times New Roman" panose="02020603050405020304" pitchFamily="18" charset="0"/>
                        </a:rPr>
                        <a:t>Absence de banque de gènes (absence de collection </a:t>
                      </a:r>
                      <a:r>
                        <a:rPr lang="fr-FR" sz="2000" i="1" dirty="0">
                          <a:solidFill>
                            <a:srgbClr val="002060"/>
                          </a:solidFill>
                          <a:latin typeface="Garamond" panose="02020404030301010803" pitchFamily="18" charset="0"/>
                          <a:cs typeface="Times New Roman" panose="02020603050405020304" pitchFamily="18" charset="0"/>
                        </a:rPr>
                        <a:t>in situ et ex situ </a:t>
                      </a:r>
                      <a:r>
                        <a:rPr lang="fr-FR" sz="2000" dirty="0">
                          <a:solidFill>
                            <a:srgbClr val="002060"/>
                          </a:solidFill>
                          <a:latin typeface="Garamond" panose="02020404030301010803" pitchFamily="18" charset="0"/>
                          <a:cs typeface="Times New Roman" panose="02020603050405020304" pitchFamily="18" charset="0"/>
                        </a:rPr>
                        <a:t>de toutes les cultures)</a:t>
                      </a:r>
                    </a:p>
                    <a:p>
                      <a:pPr marL="285750" indent="-285750">
                        <a:buFont typeface="Wingdings" panose="05000000000000000000" pitchFamily="2" charset="2"/>
                        <a:buChar char="§"/>
                      </a:pPr>
                      <a:r>
                        <a:rPr lang="fr-FR" sz="2000" dirty="0">
                          <a:solidFill>
                            <a:srgbClr val="002060"/>
                          </a:solidFill>
                          <a:latin typeface="Garamond" panose="02020404030301010803" pitchFamily="18" charset="0"/>
                          <a:cs typeface="Times New Roman" panose="02020603050405020304" pitchFamily="18" charset="0"/>
                        </a:rPr>
                        <a:t>Manque d’équipements pour le travail du sol, gestion de la culture et post-récolte</a:t>
                      </a: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0835323"/>
                  </a:ext>
                </a:extLst>
              </a:tr>
              <a:tr h="0">
                <a:tc>
                  <a:txBody>
                    <a:bodyPr/>
                    <a:lstStyle/>
                    <a:p>
                      <a:pPr>
                        <a:spcBef>
                          <a:spcPts val="0"/>
                        </a:spcBef>
                        <a:spcAft>
                          <a:spcPts val="0"/>
                        </a:spcAft>
                      </a:pPr>
                      <a:r>
                        <a:rPr lang="fr-FR" sz="2000" dirty="0">
                          <a:solidFill>
                            <a:srgbClr val="002060"/>
                          </a:solidFill>
                          <a:latin typeface="Garamond" panose="02020404030301010803" pitchFamily="18" charset="0"/>
                          <a:cs typeface="Times New Roman" panose="02020603050405020304" pitchFamily="18" charset="0"/>
                        </a:rPr>
                        <a:t>Présence de jeunes chercheurs (Sélectionneurs,</a:t>
                      </a:r>
                      <a:r>
                        <a:rPr lang="fr-FR" sz="2000" baseline="0" dirty="0">
                          <a:solidFill>
                            <a:srgbClr val="002060"/>
                          </a:solidFill>
                          <a:latin typeface="Garamond" panose="02020404030301010803" pitchFamily="18" charset="0"/>
                          <a:cs typeface="Times New Roman" panose="02020603050405020304" pitchFamily="18" charset="0"/>
                        </a:rPr>
                        <a:t> entomologistes, phytopathologistes, biologistes moléculaires, …)</a:t>
                      </a: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
                      </a:pPr>
                      <a:r>
                        <a:rPr lang="fr-FR" sz="2000" dirty="0">
                          <a:solidFill>
                            <a:srgbClr val="002060"/>
                          </a:solidFill>
                          <a:latin typeface="Garamond" panose="02020404030301010803" pitchFamily="18" charset="0"/>
                          <a:cs typeface="Times New Roman" panose="02020603050405020304" pitchFamily="18" charset="0"/>
                        </a:rPr>
                        <a:t>Problème de budget alloué à la </a:t>
                      </a:r>
                    </a:p>
                    <a:p>
                      <a:r>
                        <a:rPr lang="fr-FR" sz="2000" dirty="0">
                          <a:solidFill>
                            <a:srgbClr val="002060"/>
                          </a:solidFill>
                          <a:latin typeface="Garamond" panose="02020404030301010803" pitchFamily="18" charset="0"/>
                          <a:cs typeface="Times New Roman" panose="02020603050405020304" pitchFamily="18" charset="0"/>
                        </a:rPr>
                        <a:t>recherche scientifique</a:t>
                      </a:r>
                    </a:p>
                    <a:p>
                      <a:pPr marL="285750" indent="-285750">
                        <a:buFont typeface="Wingdings" panose="05000000000000000000" pitchFamily="2" charset="2"/>
                        <a:buChar char="§"/>
                      </a:pPr>
                      <a:r>
                        <a:rPr lang="fr-FR" sz="2000" dirty="0">
                          <a:solidFill>
                            <a:srgbClr val="002060"/>
                          </a:solidFill>
                          <a:latin typeface="Garamond" panose="02020404030301010803" pitchFamily="18" charset="0"/>
                          <a:cs typeface="Times New Roman" panose="02020603050405020304" pitchFamily="18" charset="0"/>
                        </a:rPr>
                        <a:t>Amélioration des situations administratives en cours</a:t>
                      </a:r>
                    </a:p>
                    <a:p>
                      <a:pPr marL="285750" indent="-285750">
                        <a:buFont typeface="Wingdings" panose="05000000000000000000" pitchFamily="2" charset="2"/>
                        <a:buChar char="§"/>
                      </a:pP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r>
                        <a:rPr lang="fr-FR" sz="2000" dirty="0">
                          <a:solidFill>
                            <a:srgbClr val="002060"/>
                          </a:solidFill>
                          <a:latin typeface="Garamond" panose="02020404030301010803" pitchFamily="18" charset="0"/>
                          <a:cs typeface="Times New Roman" panose="02020603050405020304" pitchFamily="18" charset="0"/>
                        </a:rPr>
                        <a:t>Présence</a:t>
                      </a:r>
                      <a:r>
                        <a:rPr lang="fr-FR" sz="2000" baseline="0" dirty="0">
                          <a:solidFill>
                            <a:srgbClr val="002060"/>
                          </a:solidFill>
                          <a:latin typeface="Garamond" panose="02020404030301010803" pitchFamily="18" charset="0"/>
                          <a:cs typeface="Times New Roman" panose="02020603050405020304" pitchFamily="18" charset="0"/>
                        </a:rPr>
                        <a:t> des organismes régionaux (CEMAC, CEAC, …) ; les agences des nations unies (FAO, PNUD, …) ; Les agences membres du Groupe des Nations Unies pour le développement durable (Banque Mondiale), BAD, les coopérations et les ambassades</a:t>
                      </a: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2000" dirty="0">
                          <a:solidFill>
                            <a:srgbClr val="002060"/>
                          </a:solidFill>
                          <a:latin typeface="Garamond" panose="02020404030301010803" pitchFamily="18" charset="0"/>
                          <a:cs typeface="Times New Roman" panose="02020603050405020304" pitchFamily="18" charset="0"/>
                        </a:rPr>
                        <a:t>Absence de projets structurants pour le developpement du sous-</a:t>
                      </a:r>
                      <a:r>
                        <a:rPr lang="en-US" sz="2000" dirty="0" err="1">
                          <a:solidFill>
                            <a:srgbClr val="002060"/>
                          </a:solidFill>
                          <a:latin typeface="Garamond" panose="02020404030301010803" pitchFamily="18" charset="0"/>
                          <a:cs typeface="Times New Roman" panose="02020603050405020304" pitchFamily="18" charset="0"/>
                        </a:rPr>
                        <a:t>secteur</a:t>
                      </a:r>
                      <a:r>
                        <a:rPr lang="en-US" sz="2000" dirty="0">
                          <a:solidFill>
                            <a:srgbClr val="002060"/>
                          </a:solidFill>
                          <a:latin typeface="Garamond" panose="02020404030301010803" pitchFamily="18" charset="0"/>
                          <a:cs typeface="Times New Roman" panose="02020603050405020304" pitchFamily="18" charset="0"/>
                        </a:rPr>
                        <a:t> </a:t>
                      </a:r>
                      <a:r>
                        <a:rPr lang="en-US" sz="2000" dirty="0" err="1">
                          <a:solidFill>
                            <a:srgbClr val="002060"/>
                          </a:solidFill>
                          <a:latin typeface="Garamond" panose="02020404030301010803" pitchFamily="18" charset="0"/>
                          <a:cs typeface="Times New Roman" panose="02020603050405020304" pitchFamily="18" charset="0"/>
                        </a:rPr>
                        <a:t>semencier</a:t>
                      </a:r>
                      <a:r>
                        <a:rPr lang="en-US" sz="2000" dirty="0">
                          <a:solidFill>
                            <a:srgbClr val="002060"/>
                          </a:solidFill>
                          <a:latin typeface="Garamond" panose="02020404030301010803" pitchFamily="18" charset="0"/>
                          <a:cs typeface="Times New Roman" panose="02020603050405020304" pitchFamily="18" charset="0"/>
                        </a:rPr>
                        <a:t> et structurer le development de  </a:t>
                      </a:r>
                      <a:r>
                        <a:rPr lang="en-US" sz="2000" dirty="0" err="1">
                          <a:solidFill>
                            <a:srgbClr val="002060"/>
                          </a:solidFill>
                          <a:latin typeface="Garamond" panose="02020404030301010803" pitchFamily="18" charset="0"/>
                          <a:cs typeface="Times New Roman" panose="02020603050405020304" pitchFamily="18" charset="0"/>
                        </a:rPr>
                        <a:t>l’agriculture</a:t>
                      </a:r>
                      <a:r>
                        <a:rPr lang="en-US" sz="2000" dirty="0">
                          <a:solidFill>
                            <a:srgbClr val="002060"/>
                          </a:solidFill>
                          <a:latin typeface="Garamond" panose="02020404030301010803" pitchFamily="18" charset="0"/>
                          <a:cs typeface="Times New Roman" panose="02020603050405020304" pitchFamily="18" charset="0"/>
                        </a:rPr>
                        <a:t> </a:t>
                      </a:r>
                      <a:r>
                        <a:rPr lang="en-US" sz="2000" dirty="0" err="1">
                          <a:solidFill>
                            <a:srgbClr val="002060"/>
                          </a:solidFill>
                          <a:latin typeface="Garamond" panose="02020404030301010803" pitchFamily="18" charset="0"/>
                          <a:cs typeface="Times New Roman" panose="02020603050405020304" pitchFamily="18" charset="0"/>
                        </a:rPr>
                        <a:t>gabonaise</a:t>
                      </a:r>
                      <a:endParaRPr lang="en-US" sz="20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12" name="ZoneTexte 11">
            <a:extLst>
              <a:ext uri="{FF2B5EF4-FFF2-40B4-BE49-F238E27FC236}">
                <a16:creationId xmlns:a16="http://schemas.microsoft.com/office/drawing/2014/main" id="{94B3B394-2FCA-29CD-7E49-0F6625D357BA}"/>
              </a:ext>
            </a:extLst>
          </p:cNvPr>
          <p:cNvSpPr txBox="1"/>
          <p:nvPr/>
        </p:nvSpPr>
        <p:spPr>
          <a:xfrm>
            <a:off x="176980" y="854042"/>
            <a:ext cx="11649260" cy="461665"/>
          </a:xfrm>
          <a:prstGeom prst="rect">
            <a:avLst/>
          </a:prstGeom>
          <a:noFill/>
        </p:spPr>
        <p:txBody>
          <a:bodyPr wrap="square">
            <a:spAutoFit/>
          </a:bodyPr>
          <a:lstStyle/>
          <a:p>
            <a:pPr marL="285750" indent="-285750" algn="ctr">
              <a:buFont typeface="Arial" panose="020B0604020202020204" pitchFamily="34" charset="0"/>
              <a:buChar char="•"/>
            </a:pPr>
            <a:r>
              <a:rPr lang="fr-FR" sz="2400" b="1" dirty="0">
                <a:solidFill>
                  <a:srgbClr val="00339A"/>
                </a:solidFill>
                <a:latin typeface="Candara" panose="020E0502030303020204" pitchFamily="34" charset="0"/>
              </a:rPr>
              <a:t>Institut de Recherche Agronomique et Forestière (IRAF) du CENAREST (2)</a:t>
            </a:r>
            <a:endParaRPr lang="en-US" sz="2400" b="1" dirty="0">
              <a:solidFill>
                <a:srgbClr val="00339A"/>
              </a:solidFill>
              <a:latin typeface="Candara" panose="020E0502030303020204" pitchFamily="34" charset="0"/>
            </a:endParaRPr>
          </a:p>
        </p:txBody>
      </p:sp>
      <p:pic>
        <p:nvPicPr>
          <p:cNvPr id="2" name="Image 1" descr="C:\Users\LENOVO\Desktop\Supports Forum\PROGRAMME MAV-02.png">
            <a:extLst>
              <a:ext uri="{FF2B5EF4-FFF2-40B4-BE49-F238E27FC236}">
                <a16:creationId xmlns:a16="http://schemas.microsoft.com/office/drawing/2014/main" id="{68E3B021-DDA4-A453-423B-0E33C5BE2FA1}"/>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39767"/>
            <a:ext cx="1662546" cy="623454"/>
          </a:xfrm>
          <a:prstGeom prst="rect">
            <a:avLst/>
          </a:prstGeom>
          <a:noFill/>
          <a:ln>
            <a:noFill/>
          </a:ln>
        </p:spPr>
      </p:pic>
    </p:spTree>
    <p:extLst>
      <p:ext uri="{BB962C8B-B14F-4D97-AF65-F5344CB8AC3E}">
        <p14:creationId xmlns:p14="http://schemas.microsoft.com/office/powerpoint/2010/main" val="38472317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
            <a:extLst>
              <a:ext uri="{FF2B5EF4-FFF2-40B4-BE49-F238E27FC236}">
                <a16:creationId xmlns:a16="http://schemas.microsoft.com/office/drawing/2014/main" id="{E926221B-0574-35EA-3F96-CEE1977EFCC5}"/>
              </a:ext>
            </a:extLst>
          </p:cNvPr>
          <p:cNvSpPr txBox="1">
            <a:spLocks/>
          </p:cNvSpPr>
          <p:nvPr/>
        </p:nvSpPr>
        <p:spPr>
          <a:xfrm>
            <a:off x="176980" y="167223"/>
            <a:ext cx="11838039" cy="71207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Etat des lieux de la filière semencière en 2025 </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sp>
        <p:nvSpPr>
          <p:cNvPr id="18" name="ZoneTexte 17">
            <a:extLst>
              <a:ext uri="{FF2B5EF4-FFF2-40B4-BE49-F238E27FC236}">
                <a16:creationId xmlns:a16="http://schemas.microsoft.com/office/drawing/2014/main" id="{40351B7E-F89F-3FDA-A71E-8597409EC13D}"/>
              </a:ext>
            </a:extLst>
          </p:cNvPr>
          <p:cNvSpPr txBox="1"/>
          <p:nvPr/>
        </p:nvSpPr>
        <p:spPr>
          <a:xfrm>
            <a:off x="176979" y="826021"/>
            <a:ext cx="11649260" cy="523220"/>
          </a:xfrm>
          <a:prstGeom prst="rect">
            <a:avLst/>
          </a:prstGeom>
          <a:noFill/>
        </p:spPr>
        <p:txBody>
          <a:bodyPr wrap="square">
            <a:spAutoFit/>
          </a:bodyPr>
          <a:lstStyle/>
          <a:p>
            <a:pPr marL="285750" indent="-285750" algn="ctr">
              <a:buFont typeface="Arial" panose="020B0604020202020204" pitchFamily="34" charset="0"/>
              <a:buChar char="•"/>
            </a:pPr>
            <a:r>
              <a:rPr lang="fr-FR" sz="2800" b="1" dirty="0">
                <a:solidFill>
                  <a:srgbClr val="00339A"/>
                </a:solidFill>
                <a:latin typeface="Garamond" panose="02020404030301010803" pitchFamily="18" charset="0"/>
              </a:rPr>
              <a:t>Direction de la Semences</a:t>
            </a:r>
            <a:endParaRPr lang="en-US" sz="2800" b="1" dirty="0">
              <a:solidFill>
                <a:srgbClr val="00339A"/>
              </a:solidFill>
              <a:latin typeface="Garamond" panose="02020404030301010803" pitchFamily="18" charset="0"/>
            </a:endParaRPr>
          </a:p>
        </p:txBody>
      </p:sp>
      <p:graphicFrame>
        <p:nvGraphicFramePr>
          <p:cNvPr id="19" name="Tableau 18">
            <a:extLst>
              <a:ext uri="{FF2B5EF4-FFF2-40B4-BE49-F238E27FC236}">
                <a16:creationId xmlns:a16="http://schemas.microsoft.com/office/drawing/2014/main" id="{32C8C29A-B7DD-8C3D-FC6D-7AA9656170CD}"/>
              </a:ext>
            </a:extLst>
          </p:cNvPr>
          <p:cNvGraphicFramePr>
            <a:graphicFrameLocks noGrp="1"/>
          </p:cNvGraphicFramePr>
          <p:nvPr>
            <p:extLst>
              <p:ext uri="{D42A27DB-BD31-4B8C-83A1-F6EECF244321}">
                <p14:modId xmlns:p14="http://schemas.microsoft.com/office/powerpoint/2010/main" val="1644113206"/>
              </p:ext>
            </p:extLst>
          </p:nvPr>
        </p:nvGraphicFramePr>
        <p:xfrm>
          <a:off x="176979" y="1531212"/>
          <a:ext cx="11838040" cy="4998720"/>
        </p:xfrm>
        <a:graphic>
          <a:graphicData uri="http://schemas.openxmlformats.org/drawingml/2006/table">
            <a:tbl>
              <a:tblPr firstRow="1" bandRow="1">
                <a:tableStyleId>{2D5ABB26-0587-4C30-8999-92F81FD0307C}</a:tableStyleId>
              </a:tblPr>
              <a:tblGrid>
                <a:gridCol w="5919020">
                  <a:extLst>
                    <a:ext uri="{9D8B030D-6E8A-4147-A177-3AD203B41FA5}">
                      <a16:colId xmlns:a16="http://schemas.microsoft.com/office/drawing/2014/main" val="814271874"/>
                    </a:ext>
                  </a:extLst>
                </a:gridCol>
                <a:gridCol w="5919020">
                  <a:extLst>
                    <a:ext uri="{9D8B030D-6E8A-4147-A177-3AD203B41FA5}">
                      <a16:colId xmlns:a16="http://schemas.microsoft.com/office/drawing/2014/main" val="2442716592"/>
                    </a:ext>
                  </a:extLst>
                </a:gridCol>
              </a:tblGrid>
              <a:tr h="123613">
                <a:tc>
                  <a:txBody>
                    <a:bodyPr/>
                    <a:lstStyle/>
                    <a:p>
                      <a:pPr algn="ctr"/>
                      <a:r>
                        <a:rPr lang="fr-FR" sz="2400" b="1" dirty="0">
                          <a:solidFill>
                            <a:srgbClr val="C00000"/>
                          </a:solidFill>
                          <a:latin typeface="Garamond" panose="02020404030301010803" pitchFamily="18" charset="0"/>
                        </a:rPr>
                        <a:t>Forces/Opportunités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400" b="1" dirty="0">
                          <a:solidFill>
                            <a:srgbClr val="C00000"/>
                          </a:solidFill>
                          <a:latin typeface="Garamond" panose="02020404030301010803" pitchFamily="18" charset="0"/>
                        </a:rPr>
                        <a:t>Faiblesses/Menaces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7890823"/>
                  </a:ext>
                </a:extLst>
              </a:tr>
              <a:tr h="239089">
                <a:tc>
                  <a:txBody>
                    <a:bodyPr/>
                    <a:lstStyle/>
                    <a:p>
                      <a:pPr marL="285750" indent="-285750" algn="just">
                        <a:buFont typeface="Wingdings" panose="05000000000000000000" pitchFamily="2" charset="2"/>
                        <a:buChar char="§"/>
                      </a:pPr>
                      <a:r>
                        <a:rPr lang="fr-FR" sz="2200" b="0" dirty="0">
                          <a:solidFill>
                            <a:srgbClr val="002060"/>
                          </a:solidFill>
                          <a:latin typeface="Garamond" panose="02020404030301010803" pitchFamily="18" charset="0"/>
                        </a:rPr>
                        <a:t>Loi n°14/2021 portant politique semencière en république Gabonaise</a:t>
                      </a:r>
                    </a:p>
                    <a:p>
                      <a:pPr marL="285750" indent="-285750" algn="just">
                        <a:buFont typeface="Wingdings" panose="05000000000000000000" pitchFamily="2" charset="2"/>
                        <a:buChar char="§"/>
                      </a:pPr>
                      <a:r>
                        <a:rPr lang="fr-FR" sz="2200" b="0" dirty="0">
                          <a:solidFill>
                            <a:srgbClr val="002060"/>
                          </a:solidFill>
                          <a:latin typeface="Garamond" panose="02020404030301010803" pitchFamily="18" charset="0"/>
                        </a:rPr>
                        <a:t>Décret n°29/PR/MAEPA portant attribution, organisation et fonctionnement du Conseil Semencier (03 Avril 2023</a:t>
                      </a:r>
                      <a:r>
                        <a:rPr lang="fr-FR" sz="2200" b="0" dirty="0" smtClean="0">
                          <a:solidFill>
                            <a:srgbClr val="002060"/>
                          </a:solidFill>
                          <a:latin typeface="Garamond" panose="02020404030301010803" pitchFamily="18" charset="0"/>
                        </a:rPr>
                        <a:t>)</a:t>
                      </a:r>
                    </a:p>
                    <a:p>
                      <a:pPr marL="285750" indent="-285750" algn="just">
                        <a:buFont typeface="Wingdings" panose="05000000000000000000" pitchFamily="2" charset="2"/>
                        <a:buChar char="§"/>
                      </a:pPr>
                      <a:r>
                        <a:rPr lang="fr-FR" sz="2200" b="0" dirty="0" smtClean="0">
                          <a:solidFill>
                            <a:srgbClr val="002060"/>
                          </a:solidFill>
                          <a:latin typeface="Garamond" panose="02020404030301010803" pitchFamily="18" charset="0"/>
                        </a:rPr>
                        <a:t>Règlements techniques de la CEMAC </a:t>
                      </a:r>
                      <a:endParaRPr lang="fr-FR" sz="2200" b="0" dirty="0">
                        <a:solidFill>
                          <a:srgbClr val="00206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just">
                        <a:buFont typeface="Wingdings" panose="05000000000000000000" pitchFamily="2" charset="2"/>
                        <a:buChar char="§"/>
                      </a:pPr>
                      <a:r>
                        <a:rPr lang="fr-FR" sz="2200" b="0" dirty="0" smtClean="0">
                          <a:solidFill>
                            <a:srgbClr val="002060"/>
                          </a:solidFill>
                          <a:latin typeface="Garamond" panose="02020404030301010803" pitchFamily="18" charset="0"/>
                        </a:rPr>
                        <a:t>Décrets toujours dans le pipeline pour la validation (procédures et mécanismes de contrôle et certification de semences (1); procédures d’inscription au catalogue national des variétés et espèces végétales (2)</a:t>
                      </a:r>
                    </a:p>
                    <a:p>
                      <a:pPr marL="285750" indent="-285750" algn="just">
                        <a:buFont typeface="Wingdings" panose="05000000000000000000" pitchFamily="2" charset="2"/>
                        <a:buChar char="§"/>
                      </a:pPr>
                      <a:r>
                        <a:rPr lang="fr-FR" sz="2200" b="0" dirty="0" smtClean="0">
                          <a:solidFill>
                            <a:srgbClr val="002060"/>
                          </a:solidFill>
                          <a:latin typeface="Garamond" panose="02020404030301010803" pitchFamily="18" charset="0"/>
                        </a:rPr>
                        <a:t>Absence des outils réglementaires et techniques (règlement technique, manuels de procédures, …) </a:t>
                      </a:r>
                      <a:endParaRPr lang="fr-FR" sz="2200" b="0" dirty="0">
                        <a:solidFill>
                          <a:srgbClr val="00206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7762481"/>
                  </a:ext>
                </a:extLst>
              </a:tr>
              <a:tr h="123613">
                <a:tc>
                  <a:txBody>
                    <a:bodyPr/>
                    <a:lstStyle/>
                    <a:p>
                      <a:pPr marL="285750" indent="-285750">
                        <a:buFont typeface="Wingdings" panose="05000000000000000000" pitchFamily="2" charset="2"/>
                        <a:buChar char="§"/>
                      </a:pPr>
                      <a:r>
                        <a:rPr lang="fr-FR" sz="2200" dirty="0">
                          <a:solidFill>
                            <a:srgbClr val="002060"/>
                          </a:solidFill>
                          <a:latin typeface="Garamond" panose="02020404030301010803" pitchFamily="18" charset="0"/>
                        </a:rPr>
                        <a:t>Direction des semences</a:t>
                      </a:r>
                    </a:p>
                    <a:p>
                      <a:pPr marL="285750" indent="-285750">
                        <a:buFont typeface="Wingdings" panose="05000000000000000000" pitchFamily="2" charset="2"/>
                        <a:buChar char="§"/>
                      </a:pPr>
                      <a:r>
                        <a:rPr lang="fr-FR" sz="2200" dirty="0">
                          <a:solidFill>
                            <a:srgbClr val="002060"/>
                          </a:solidFill>
                          <a:latin typeface="Garamond" panose="02020404030301010803" pitchFamily="18" charset="0"/>
                        </a:rPr>
                        <a:t>Service catalogue d’espèces et variétés</a:t>
                      </a:r>
                    </a:p>
                    <a:p>
                      <a:pPr marL="285750" indent="-285750">
                        <a:buFont typeface="Wingdings" panose="05000000000000000000" pitchFamily="2" charset="2"/>
                        <a:buChar char="§"/>
                      </a:pPr>
                      <a:r>
                        <a:rPr lang="fr-FR" sz="2200" dirty="0">
                          <a:solidFill>
                            <a:srgbClr val="002060"/>
                          </a:solidFill>
                          <a:latin typeface="Garamond" panose="02020404030301010803" pitchFamily="18" charset="0"/>
                        </a:rPr>
                        <a:t>Service Contrôle, homologation et Certification</a:t>
                      </a:r>
                    </a:p>
                    <a:p>
                      <a:pPr marL="285750" indent="-285750">
                        <a:buFont typeface="Wingdings" panose="05000000000000000000" pitchFamily="2" charset="2"/>
                        <a:buChar char="§"/>
                      </a:pPr>
                      <a:r>
                        <a:rPr lang="fr-FR" sz="2200" dirty="0">
                          <a:solidFill>
                            <a:srgbClr val="002060"/>
                          </a:solidFill>
                          <a:latin typeface="Garamond" panose="02020404030301010803" pitchFamily="18" charset="0"/>
                        </a:rPr>
                        <a:t>Service de protection des Obtentions Végétales et Infractions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2200" dirty="0">
                          <a:solidFill>
                            <a:srgbClr val="002060"/>
                          </a:solidFill>
                          <a:latin typeface="Garamond" panose="02020404030301010803" pitchFamily="18" charset="0"/>
                        </a:rPr>
                        <a:t>Infrastructures sous équipés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200" dirty="0">
                          <a:solidFill>
                            <a:srgbClr val="002060"/>
                          </a:solidFill>
                          <a:latin typeface="Garamond" panose="02020404030301010803" pitchFamily="18" charset="0"/>
                        </a:rPr>
                        <a:t>Absence des coordinations provinciales de la Direction de semences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200" dirty="0">
                          <a:solidFill>
                            <a:srgbClr val="002060"/>
                          </a:solidFill>
                          <a:latin typeface="Garamond" panose="02020404030301010803" pitchFamily="18" charset="0"/>
                        </a:rPr>
                        <a:t>Les services techniques de la DS sont sous utilisés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200" b="1" dirty="0">
                          <a:solidFill>
                            <a:srgbClr val="002060"/>
                          </a:solidFill>
                          <a:latin typeface="Garamond" panose="02020404030301010803" pitchFamily="18" charset="0"/>
                        </a:rPr>
                        <a:t>Absence du laboratoire d’analyses de semences conforme aux normes de l’ISTA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879783"/>
                  </a:ext>
                </a:extLst>
              </a:tr>
            </a:tbl>
          </a:graphicData>
        </a:graphic>
      </p:graphicFrame>
      <p:pic>
        <p:nvPicPr>
          <p:cNvPr id="20" name="Image 19" descr="C:\Users\LENOVO\Desktop\Supports Forum\PROGRAMME MAV-02.png">
            <a:extLst>
              <a:ext uri="{FF2B5EF4-FFF2-40B4-BE49-F238E27FC236}">
                <a16:creationId xmlns:a16="http://schemas.microsoft.com/office/drawing/2014/main" id="{2E4E8751-E5CE-F23B-4BCC-FF0B177CC827}"/>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73872"/>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E2C8-70B1-CFC1-2D38-E81A184F258F}"/>
            </a:ext>
          </a:extLst>
        </p:cNvPr>
        <p:cNvGrpSpPr/>
        <p:nvPr/>
      </p:nvGrpSpPr>
      <p:grpSpPr>
        <a:xfrm>
          <a:off x="0" y="0"/>
          <a:ext cx="0" cy="0"/>
          <a:chOff x="0" y="0"/>
          <a:chExt cx="0" cy="0"/>
        </a:xfrm>
      </p:grpSpPr>
      <p:sp>
        <p:nvSpPr>
          <p:cNvPr id="17" name="Titre 1">
            <a:extLst>
              <a:ext uri="{FF2B5EF4-FFF2-40B4-BE49-F238E27FC236}">
                <a16:creationId xmlns:a16="http://schemas.microsoft.com/office/drawing/2014/main" id="{D1E7C25D-E237-C509-790C-CCC8B7289CF8}"/>
              </a:ext>
            </a:extLst>
          </p:cNvPr>
          <p:cNvSpPr txBox="1">
            <a:spLocks/>
          </p:cNvSpPr>
          <p:nvPr/>
        </p:nvSpPr>
        <p:spPr>
          <a:xfrm>
            <a:off x="271369" y="0"/>
            <a:ext cx="11838039" cy="71207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Etat des lieux de la filière semencière en 2025 </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sp>
        <p:nvSpPr>
          <p:cNvPr id="18" name="ZoneTexte 17">
            <a:extLst>
              <a:ext uri="{FF2B5EF4-FFF2-40B4-BE49-F238E27FC236}">
                <a16:creationId xmlns:a16="http://schemas.microsoft.com/office/drawing/2014/main" id="{708D9B0E-E9E9-94A7-6EB1-7F3AC25E1E8E}"/>
              </a:ext>
            </a:extLst>
          </p:cNvPr>
          <p:cNvSpPr txBox="1"/>
          <p:nvPr/>
        </p:nvSpPr>
        <p:spPr>
          <a:xfrm>
            <a:off x="271369" y="757367"/>
            <a:ext cx="11649260" cy="523220"/>
          </a:xfrm>
          <a:prstGeom prst="rect">
            <a:avLst/>
          </a:prstGeom>
          <a:noFill/>
        </p:spPr>
        <p:txBody>
          <a:bodyPr wrap="square">
            <a:spAutoFit/>
          </a:bodyPr>
          <a:lstStyle/>
          <a:p>
            <a:pPr marL="285750" indent="-285750" algn="ctr">
              <a:buFont typeface="Arial" panose="020B0604020202020204" pitchFamily="34" charset="0"/>
              <a:buChar char="•"/>
            </a:pPr>
            <a:r>
              <a:rPr lang="fr-FR" sz="2800" b="1" dirty="0">
                <a:solidFill>
                  <a:srgbClr val="00339A"/>
                </a:solidFill>
                <a:latin typeface="Garamond" panose="02020404030301010803" pitchFamily="18" charset="0"/>
              </a:rPr>
              <a:t>Direction de la Semences (2)</a:t>
            </a:r>
            <a:endParaRPr lang="en-US" sz="2800" b="1" dirty="0">
              <a:solidFill>
                <a:srgbClr val="00339A"/>
              </a:solidFill>
              <a:latin typeface="Garamond" panose="02020404030301010803" pitchFamily="18" charset="0"/>
            </a:endParaRPr>
          </a:p>
        </p:txBody>
      </p:sp>
      <p:graphicFrame>
        <p:nvGraphicFramePr>
          <p:cNvPr id="19" name="Tableau 18">
            <a:extLst>
              <a:ext uri="{FF2B5EF4-FFF2-40B4-BE49-F238E27FC236}">
                <a16:creationId xmlns:a16="http://schemas.microsoft.com/office/drawing/2014/main" id="{237771E8-9E6D-5D3C-452E-702BF261AFC8}"/>
              </a:ext>
            </a:extLst>
          </p:cNvPr>
          <p:cNvGraphicFramePr>
            <a:graphicFrameLocks noGrp="1"/>
          </p:cNvGraphicFramePr>
          <p:nvPr>
            <p:extLst>
              <p:ext uri="{D42A27DB-BD31-4B8C-83A1-F6EECF244321}">
                <p14:modId xmlns:p14="http://schemas.microsoft.com/office/powerpoint/2010/main" val="4057754731"/>
              </p:ext>
            </p:extLst>
          </p:nvPr>
        </p:nvGraphicFramePr>
        <p:xfrm>
          <a:off x="271369" y="1325880"/>
          <a:ext cx="11649260" cy="5303520"/>
        </p:xfrm>
        <a:graphic>
          <a:graphicData uri="http://schemas.openxmlformats.org/drawingml/2006/table">
            <a:tbl>
              <a:tblPr firstRow="1" bandRow="1">
                <a:tableStyleId>{2D5ABB26-0587-4C30-8999-92F81FD0307C}</a:tableStyleId>
              </a:tblPr>
              <a:tblGrid>
                <a:gridCol w="5479191">
                  <a:extLst>
                    <a:ext uri="{9D8B030D-6E8A-4147-A177-3AD203B41FA5}">
                      <a16:colId xmlns:a16="http://schemas.microsoft.com/office/drawing/2014/main" val="814271874"/>
                    </a:ext>
                  </a:extLst>
                </a:gridCol>
                <a:gridCol w="6170069">
                  <a:extLst>
                    <a:ext uri="{9D8B030D-6E8A-4147-A177-3AD203B41FA5}">
                      <a16:colId xmlns:a16="http://schemas.microsoft.com/office/drawing/2014/main" val="2442716592"/>
                    </a:ext>
                  </a:extLst>
                </a:gridCol>
              </a:tblGrid>
              <a:tr h="123613">
                <a:tc>
                  <a:txBody>
                    <a:bodyPr/>
                    <a:lstStyle/>
                    <a:p>
                      <a:pPr algn="ctr"/>
                      <a:r>
                        <a:rPr lang="fr-FR" sz="2400" b="1" dirty="0">
                          <a:solidFill>
                            <a:srgbClr val="C00000"/>
                          </a:solidFill>
                          <a:latin typeface="Garamond" panose="02020404030301010803" pitchFamily="18" charset="0"/>
                        </a:rPr>
                        <a:t>Forces/Opportunités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400" b="1" dirty="0">
                          <a:solidFill>
                            <a:srgbClr val="C00000"/>
                          </a:solidFill>
                          <a:latin typeface="Garamond" panose="02020404030301010803" pitchFamily="18" charset="0"/>
                        </a:rPr>
                        <a:t>Faiblesses/Menaces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7890823"/>
                  </a:ext>
                </a:extLst>
              </a:tr>
              <a:tr h="239089">
                <a:tc>
                  <a:txBody>
                    <a:bodyPr/>
                    <a:lstStyle/>
                    <a:p>
                      <a:pPr marL="285750" indent="-285750">
                        <a:buFont typeface="Wingdings" panose="05000000000000000000" pitchFamily="2" charset="2"/>
                        <a:buChar char="§"/>
                      </a:pPr>
                      <a:r>
                        <a:rPr lang="fr-FR" sz="2000" dirty="0">
                          <a:solidFill>
                            <a:srgbClr val="002060"/>
                          </a:solidFill>
                          <a:latin typeface="Garamond" panose="02020404030301010803" pitchFamily="18" charset="0"/>
                        </a:rPr>
                        <a:t>Personnel technique jeune</a:t>
                      </a:r>
                    </a:p>
                    <a:p>
                      <a:pPr marL="285750" indent="-285750">
                        <a:buFont typeface="Wingdings" panose="05000000000000000000" pitchFamily="2" charset="2"/>
                        <a:buChar char="§"/>
                      </a:pPr>
                      <a:r>
                        <a:rPr lang="fr-FR" sz="2000" dirty="0">
                          <a:solidFill>
                            <a:srgbClr val="002060"/>
                          </a:solidFill>
                          <a:latin typeface="Garamond" panose="02020404030301010803" pitchFamily="18" charset="0"/>
                        </a:rPr>
                        <a:t>Ingénieurs Agronomes</a:t>
                      </a:r>
                    </a:p>
                    <a:p>
                      <a:pPr marL="285750" indent="-285750">
                        <a:buFont typeface="Wingdings" panose="05000000000000000000" pitchFamily="2" charset="2"/>
                        <a:buChar char="§"/>
                      </a:pPr>
                      <a:r>
                        <a:rPr lang="fr-FR" sz="2000" dirty="0">
                          <a:solidFill>
                            <a:srgbClr val="002060"/>
                          </a:solidFill>
                          <a:latin typeface="Garamond" panose="02020404030301010803" pitchFamily="18" charset="0"/>
                        </a:rPr>
                        <a:t>Ingénieurs de Techniques Agricoles</a:t>
                      </a:r>
                    </a:p>
                    <a:p>
                      <a:pPr marL="285750" indent="-285750">
                        <a:buFont typeface="Wingdings" panose="05000000000000000000" pitchFamily="2" charset="2"/>
                        <a:buChar char="§"/>
                      </a:pPr>
                      <a:r>
                        <a:rPr lang="fr-FR" sz="2000" dirty="0">
                          <a:solidFill>
                            <a:srgbClr val="002060"/>
                          </a:solidFill>
                          <a:latin typeface="Garamond" panose="02020404030301010803" pitchFamily="18" charset="0"/>
                        </a:rPr>
                        <a:t>Contrôleurs d’Agriculture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
                      </a:pPr>
                      <a:r>
                        <a:rPr lang="fr-FR" sz="2000" dirty="0">
                          <a:solidFill>
                            <a:srgbClr val="002060"/>
                          </a:solidFill>
                          <a:latin typeface="Garamond" panose="02020404030301010803" pitchFamily="18" charset="0"/>
                        </a:rPr>
                        <a:t>Absence de spécialistes en technologies semencières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rPr>
                        <a:t>Absence d’agents Inspecteurs semenciers et Analystes (Laborantins)</a:t>
                      </a:r>
                    </a:p>
                    <a:p>
                      <a:pPr marL="285750" indent="-285750">
                        <a:buFont typeface="Wingdings" panose="05000000000000000000" pitchFamily="2" charset="2"/>
                        <a:buChar char="§"/>
                      </a:pPr>
                      <a:endParaRPr lang="fr-FR" sz="2000" b="0" dirty="0">
                        <a:solidFill>
                          <a:srgbClr val="00206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7762481"/>
                  </a:ext>
                </a:extLst>
              </a:tr>
              <a:tr h="96012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rPr>
                        <a:t>Catalogue National des Variétés de riz en cours d’élaboration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rPr>
                        <a:t>Manque de compétences sur la maitrise des  DHS et VATE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rPr>
                        <a:t>L’</a:t>
                      </a:r>
                      <a:r>
                        <a:rPr lang="fr-FR" sz="2000" dirty="0" err="1">
                          <a:solidFill>
                            <a:srgbClr val="002060"/>
                          </a:solidFill>
                          <a:latin typeface="Garamond" panose="02020404030301010803" pitchFamily="18" charset="0"/>
                        </a:rPr>
                        <a:t>inopérationalisation</a:t>
                      </a:r>
                      <a:r>
                        <a:rPr lang="fr-FR" sz="2000" dirty="0">
                          <a:solidFill>
                            <a:srgbClr val="002060"/>
                          </a:solidFill>
                          <a:latin typeface="Garamond" panose="02020404030301010803" pitchFamily="18" charset="0"/>
                        </a:rPr>
                        <a:t> du Conseil National Semencier et la Commission Technique d’Homologation Variétale (CTHV)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879783"/>
                  </a:ext>
                </a:extLst>
              </a:tr>
              <a:tr h="960120">
                <a:tc>
                  <a:txBody>
                    <a:bodyPr/>
                    <a:lstStyle/>
                    <a:p>
                      <a:pPr marL="285750" indent="-285750" algn="just">
                        <a:buFont typeface="Wingdings" panose="05000000000000000000" pitchFamily="2" charset="2"/>
                        <a:buChar char="§"/>
                      </a:pPr>
                      <a:r>
                        <a:rPr lang="fr-FR" sz="2000" dirty="0">
                          <a:solidFill>
                            <a:srgbClr val="002060"/>
                          </a:solidFill>
                          <a:latin typeface="Garamond" panose="02020404030301010803" pitchFamily="18" charset="0"/>
                          <a:cs typeface="Times New Roman" panose="02020603050405020304" pitchFamily="18" charset="0"/>
                        </a:rPr>
                        <a:t>Renforcement des capacités des agrimultiplicateurs sur les notions de commercialisation de la semence et de planification</a:t>
                      </a:r>
                      <a:r>
                        <a:rPr lang="fr-FR" sz="2000" baseline="0" dirty="0">
                          <a:solidFill>
                            <a:srgbClr val="002060"/>
                          </a:solidFill>
                          <a:latin typeface="Garamond" panose="02020404030301010803" pitchFamily="18" charset="0"/>
                          <a:cs typeface="Times New Roman" panose="02020603050405020304" pitchFamily="18" charset="0"/>
                        </a:rPr>
                        <a:t> de la production de la semence R</a:t>
                      </a:r>
                      <a:r>
                        <a:rPr lang="fr-FR" sz="2000" baseline="-25000" dirty="0">
                          <a:solidFill>
                            <a:srgbClr val="002060"/>
                          </a:solidFill>
                          <a:latin typeface="Garamond" panose="02020404030301010803" pitchFamily="18" charset="0"/>
                          <a:cs typeface="Times New Roman" panose="02020603050405020304" pitchFamily="18" charset="0"/>
                        </a:rPr>
                        <a:t>1</a:t>
                      </a:r>
                      <a:r>
                        <a:rPr lang="fr-FR" sz="2000" baseline="0" dirty="0">
                          <a:solidFill>
                            <a:srgbClr val="002060"/>
                          </a:solidFill>
                          <a:latin typeface="Garamond" panose="02020404030301010803" pitchFamily="18" charset="0"/>
                          <a:cs typeface="Times New Roman" panose="02020603050405020304" pitchFamily="18" charset="0"/>
                        </a:rPr>
                        <a:t> et R</a:t>
                      </a:r>
                      <a:r>
                        <a:rPr lang="fr-FR" sz="2000" baseline="-25000" dirty="0">
                          <a:solidFill>
                            <a:srgbClr val="002060"/>
                          </a:solidFill>
                          <a:latin typeface="Garamond" panose="02020404030301010803" pitchFamily="18" charset="0"/>
                          <a:cs typeface="Times New Roman" panose="02020603050405020304" pitchFamily="18" charset="0"/>
                        </a:rPr>
                        <a:t>2</a:t>
                      </a:r>
                      <a:r>
                        <a:rPr lang="fr-FR" sz="2000" baseline="0" dirty="0">
                          <a:solidFill>
                            <a:srgbClr val="002060"/>
                          </a:solidFill>
                          <a:latin typeface="Garamond" panose="02020404030301010803" pitchFamily="18" charset="0"/>
                          <a:cs typeface="Times New Roman" panose="02020603050405020304" pitchFamily="18" charset="0"/>
                        </a:rPr>
                        <a:t> en fonction des opportunités du marché</a:t>
                      </a:r>
                      <a:endParaRPr lang="en-US" sz="2000" dirty="0">
                        <a:solidFill>
                          <a:srgbClr val="002060"/>
                        </a:solidFill>
                        <a:latin typeface="Garamond" panose="02020404030301010803"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sz="2000" dirty="0">
                        <a:solidFill>
                          <a:srgbClr val="00206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rPr>
                        <a:t>Absence de semence de base produite par la recherche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dirty="0">
                          <a:solidFill>
                            <a:srgbClr val="002060"/>
                          </a:solidFill>
                          <a:latin typeface="Garamond" panose="02020404030301010803" pitchFamily="18" charset="0"/>
                        </a:rPr>
                        <a:t>Absence des semences certifiées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0392916"/>
                  </a:ext>
                </a:extLst>
              </a:tr>
            </a:tbl>
          </a:graphicData>
        </a:graphic>
      </p:graphicFrame>
      <p:pic>
        <p:nvPicPr>
          <p:cNvPr id="2" name="Image 1" descr="C:\Users\LENOVO\Desktop\Supports Forum\PROGRAMME MAV-02.png">
            <a:extLst>
              <a:ext uri="{FF2B5EF4-FFF2-40B4-BE49-F238E27FC236}">
                <a16:creationId xmlns:a16="http://schemas.microsoft.com/office/drawing/2014/main" id="{9DB99CE4-13BF-B26B-4A4C-076B3C9C3881}"/>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44310"/>
            <a:ext cx="1662546" cy="623454"/>
          </a:xfrm>
          <a:prstGeom prst="rect">
            <a:avLst/>
          </a:prstGeom>
          <a:noFill/>
          <a:ln>
            <a:noFill/>
          </a:ln>
        </p:spPr>
      </p:pic>
    </p:spTree>
    <p:extLst>
      <p:ext uri="{BB962C8B-B14F-4D97-AF65-F5344CB8AC3E}">
        <p14:creationId xmlns:p14="http://schemas.microsoft.com/office/powerpoint/2010/main" val="1881890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B7E24-2D48-65D6-2F88-A793F4821ED7}"/>
            </a:ext>
          </a:extLst>
        </p:cNvPr>
        <p:cNvGrpSpPr/>
        <p:nvPr/>
      </p:nvGrpSpPr>
      <p:grpSpPr>
        <a:xfrm>
          <a:off x="0" y="0"/>
          <a:ext cx="0" cy="0"/>
          <a:chOff x="0" y="0"/>
          <a:chExt cx="0" cy="0"/>
        </a:xfrm>
      </p:grpSpPr>
      <p:sp>
        <p:nvSpPr>
          <p:cNvPr id="17" name="Titre 1">
            <a:extLst>
              <a:ext uri="{FF2B5EF4-FFF2-40B4-BE49-F238E27FC236}">
                <a16:creationId xmlns:a16="http://schemas.microsoft.com/office/drawing/2014/main" id="{5D1466F1-E075-526E-254E-E5990C5EB02E}"/>
              </a:ext>
            </a:extLst>
          </p:cNvPr>
          <p:cNvSpPr txBox="1">
            <a:spLocks/>
          </p:cNvSpPr>
          <p:nvPr/>
        </p:nvSpPr>
        <p:spPr>
          <a:xfrm>
            <a:off x="176980" y="59828"/>
            <a:ext cx="11838039" cy="71207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Etat des lieux de la filière semencière en 2025 </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sp>
        <p:nvSpPr>
          <p:cNvPr id="18" name="ZoneTexte 17">
            <a:extLst>
              <a:ext uri="{FF2B5EF4-FFF2-40B4-BE49-F238E27FC236}">
                <a16:creationId xmlns:a16="http://schemas.microsoft.com/office/drawing/2014/main" id="{CDD90E9C-E27E-12B8-9104-224590B3CE50}"/>
              </a:ext>
            </a:extLst>
          </p:cNvPr>
          <p:cNvSpPr txBox="1"/>
          <p:nvPr/>
        </p:nvSpPr>
        <p:spPr>
          <a:xfrm>
            <a:off x="176980" y="1089709"/>
            <a:ext cx="11649260" cy="523220"/>
          </a:xfrm>
          <a:prstGeom prst="rect">
            <a:avLst/>
          </a:prstGeom>
          <a:noFill/>
        </p:spPr>
        <p:txBody>
          <a:bodyPr wrap="square">
            <a:spAutoFit/>
          </a:bodyPr>
          <a:lstStyle/>
          <a:p>
            <a:pPr marL="285750" indent="-285750" algn="ctr">
              <a:buFont typeface="Arial" panose="020B0604020202020204" pitchFamily="34" charset="0"/>
              <a:buChar char="•"/>
            </a:pPr>
            <a:r>
              <a:rPr lang="fr-FR" sz="2800" b="1" dirty="0">
                <a:solidFill>
                  <a:srgbClr val="00339A"/>
                </a:solidFill>
                <a:latin typeface="Garamond" panose="02020404030301010803" pitchFamily="18" charset="0"/>
              </a:rPr>
              <a:t>Agrimultiplicateurs et/ou établissements semenciers</a:t>
            </a:r>
            <a:endParaRPr lang="en-US" sz="2800" b="1" dirty="0">
              <a:solidFill>
                <a:srgbClr val="00339A"/>
              </a:solidFill>
              <a:latin typeface="Garamond" panose="02020404030301010803" pitchFamily="18" charset="0"/>
            </a:endParaRPr>
          </a:p>
        </p:txBody>
      </p:sp>
      <p:graphicFrame>
        <p:nvGraphicFramePr>
          <p:cNvPr id="11" name="Tableau 10"/>
          <p:cNvGraphicFramePr>
            <a:graphicFrameLocks noGrp="1"/>
          </p:cNvGraphicFramePr>
          <p:nvPr>
            <p:extLst>
              <p:ext uri="{D42A27DB-BD31-4B8C-83A1-F6EECF244321}">
                <p14:modId xmlns:p14="http://schemas.microsoft.com/office/powerpoint/2010/main" val="1552087175"/>
              </p:ext>
            </p:extLst>
          </p:nvPr>
        </p:nvGraphicFramePr>
        <p:xfrm>
          <a:off x="271369" y="1930736"/>
          <a:ext cx="11649260" cy="3657600"/>
        </p:xfrm>
        <a:graphic>
          <a:graphicData uri="http://schemas.openxmlformats.org/drawingml/2006/table">
            <a:tbl>
              <a:tblPr firstRow="1" bandRow="1">
                <a:tableStyleId>{5C22544A-7EE6-4342-B048-85BDC9FD1C3A}</a:tableStyleId>
              </a:tblPr>
              <a:tblGrid>
                <a:gridCol w="5550743">
                  <a:extLst>
                    <a:ext uri="{9D8B030D-6E8A-4147-A177-3AD203B41FA5}">
                      <a16:colId xmlns:a16="http://schemas.microsoft.com/office/drawing/2014/main" val="20000"/>
                    </a:ext>
                  </a:extLst>
                </a:gridCol>
                <a:gridCol w="6098517">
                  <a:extLst>
                    <a:ext uri="{9D8B030D-6E8A-4147-A177-3AD203B41FA5}">
                      <a16:colId xmlns:a16="http://schemas.microsoft.com/office/drawing/2014/main" val="20001"/>
                    </a:ext>
                  </a:extLst>
                </a:gridCol>
              </a:tblGrid>
              <a:tr h="370840">
                <a:tc>
                  <a:txBody>
                    <a:bodyPr/>
                    <a:lstStyle/>
                    <a:p>
                      <a:pPr algn="ctr"/>
                      <a:r>
                        <a:rPr lang="fr-FR" sz="2400" dirty="0">
                          <a:solidFill>
                            <a:srgbClr val="C00000"/>
                          </a:solidFill>
                          <a:latin typeface="Garamond" panose="02020404030301010803" pitchFamily="18" charset="0"/>
                        </a:rPr>
                        <a:t>Forces/Opportunités</a:t>
                      </a:r>
                      <a:endParaRPr lang="en-US" sz="24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2400" dirty="0">
                          <a:solidFill>
                            <a:srgbClr val="C00000"/>
                          </a:solidFill>
                          <a:latin typeface="Garamond" panose="02020404030301010803" pitchFamily="18" charset="0"/>
                        </a:rPr>
                        <a:t>Faiblesses/Menaces</a:t>
                      </a:r>
                      <a:endParaRPr lang="en-US" sz="24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rowSpan="2">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fr-FR" sz="1800" u="none" dirty="0">
                        <a:solidFill>
                          <a:srgbClr val="002060"/>
                        </a:solidFill>
                        <a:latin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fr-FR" sz="1800" u="none" dirty="0">
                        <a:solidFill>
                          <a:srgbClr val="002060"/>
                        </a:solidFill>
                        <a:latin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fr-FR" sz="1800" u="none" dirty="0">
                        <a:solidFill>
                          <a:srgbClr val="002060"/>
                        </a:solidFill>
                        <a:latin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fr-FR" sz="1800" u="none" dirty="0">
                        <a:solidFill>
                          <a:srgbClr val="002060"/>
                        </a:solidFill>
                        <a:latin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fr-FR" sz="1800" u="none" dirty="0">
                          <a:solidFill>
                            <a:srgbClr val="002060"/>
                          </a:solidFill>
                          <a:latin typeface="Garamond" panose="02020404030301010803" pitchFamily="18" charset="0"/>
                          <a:cs typeface="Times New Roman" panose="02020603050405020304" pitchFamily="18" charset="0"/>
                        </a:rPr>
                        <a:t>Présence des</a:t>
                      </a:r>
                      <a:r>
                        <a:rPr lang="fr-FR" sz="1800" u="none" baseline="0" dirty="0">
                          <a:solidFill>
                            <a:srgbClr val="002060"/>
                          </a:solidFill>
                          <a:latin typeface="Garamond" panose="02020404030301010803" pitchFamily="18" charset="0"/>
                          <a:cs typeface="Times New Roman" panose="02020603050405020304" pitchFamily="18" charset="0"/>
                        </a:rPr>
                        <a:t> « </a:t>
                      </a:r>
                      <a:r>
                        <a:rPr lang="fr-FR" sz="1800" u="none" dirty="0">
                          <a:solidFill>
                            <a:srgbClr val="002060"/>
                          </a:solidFill>
                          <a:latin typeface="Garamond" panose="02020404030301010803" pitchFamily="18" charset="0"/>
                          <a:cs typeface="Times New Roman" panose="02020603050405020304" pitchFamily="18" charset="0"/>
                        </a:rPr>
                        <a:t>agrimultiplicateurs » potentiels, jeunes et motivés avec une présence marquée des femmes </a:t>
                      </a:r>
                      <a:endParaRPr lang="en-US"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Wingdings" panose="05000000000000000000" pitchFamily="2" charset="2"/>
                        <a:buChar char="§"/>
                      </a:pPr>
                      <a:r>
                        <a:rPr lang="fr-FR" sz="1800" dirty="0">
                          <a:solidFill>
                            <a:srgbClr val="002060"/>
                          </a:solidFill>
                          <a:latin typeface="Garamond" panose="02020404030301010803" pitchFamily="18" charset="0"/>
                          <a:cs typeface="Times New Roman" panose="02020603050405020304" pitchFamily="18" charset="0"/>
                        </a:rPr>
                        <a:t>Absence de formation sur les normes de production de semence</a:t>
                      </a:r>
                    </a:p>
                    <a:p>
                      <a:pPr marL="285750" indent="-285750">
                        <a:buFont typeface="Wingdings" panose="05000000000000000000" pitchFamily="2" charset="2"/>
                        <a:buChar char="§"/>
                      </a:pPr>
                      <a:r>
                        <a:rPr lang="fr-FR" sz="1800" dirty="0">
                          <a:solidFill>
                            <a:srgbClr val="002060"/>
                          </a:solidFill>
                          <a:latin typeface="Garamond" panose="02020404030301010803" pitchFamily="18" charset="0"/>
                          <a:cs typeface="Times New Roman" panose="02020603050405020304" pitchFamily="18" charset="0"/>
                        </a:rPr>
                        <a:t>Absence</a:t>
                      </a:r>
                      <a:r>
                        <a:rPr lang="fr-FR" sz="1800" baseline="0" dirty="0">
                          <a:solidFill>
                            <a:srgbClr val="002060"/>
                          </a:solidFill>
                          <a:latin typeface="Garamond" panose="02020404030301010803" pitchFamily="18" charset="0"/>
                          <a:cs typeface="Times New Roman" panose="02020603050405020304" pitchFamily="18" charset="0"/>
                        </a:rPr>
                        <a:t> d’utilisation du petit outillage et d’équipements (motoculteurs, tracteurs, égreneuse, séchoirs, …)</a:t>
                      </a:r>
                    </a:p>
                    <a:p>
                      <a:pPr marL="285750" indent="-285750">
                        <a:buFont typeface="Wingdings" panose="05000000000000000000" pitchFamily="2" charset="2"/>
                        <a:buChar char="§"/>
                      </a:pPr>
                      <a:r>
                        <a:rPr lang="fr-FR" sz="1800" baseline="0" dirty="0">
                          <a:solidFill>
                            <a:srgbClr val="002060"/>
                          </a:solidFill>
                          <a:latin typeface="Garamond" panose="02020404030301010803" pitchFamily="18" charset="0"/>
                          <a:cs typeface="Times New Roman" panose="02020603050405020304" pitchFamily="18" charset="0"/>
                        </a:rPr>
                        <a:t>Absence de magasin de stockage (entrepôts,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1800" baseline="0" dirty="0">
                          <a:solidFill>
                            <a:srgbClr val="002060"/>
                          </a:solidFill>
                          <a:latin typeface="Garamond" panose="02020404030301010803" pitchFamily="18" charset="0"/>
                          <a:cs typeface="Times New Roman" panose="02020603050405020304" pitchFamily="18" charset="0"/>
                        </a:rPr>
                        <a:t>Méconnaissance des techniques de multiplication de semence, des itinéraires techniques des cultures utilisées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baseline="0" dirty="0">
                        <a:solidFill>
                          <a:srgbClr val="002060"/>
                        </a:solidFill>
                        <a:highlight>
                          <a:srgbClr val="FFFF00"/>
                        </a:highlight>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1800" dirty="0">
                          <a:solidFill>
                            <a:srgbClr val="002060"/>
                          </a:solidFill>
                          <a:latin typeface="Garamond" panose="02020404030301010803" pitchFamily="18" charset="0"/>
                          <a:cs typeface="Times New Roman" panose="02020603050405020304" pitchFamily="18" charset="0"/>
                        </a:rPr>
                        <a:t>Méconnaissance de la semence de base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1800" dirty="0">
                          <a:solidFill>
                            <a:srgbClr val="002060"/>
                          </a:solidFill>
                          <a:latin typeface="Garamond" panose="02020404030301010803" pitchFamily="18" charset="0"/>
                          <a:cs typeface="Times New Roman" panose="02020603050405020304" pitchFamily="18" charset="0"/>
                        </a:rPr>
                        <a:t>Absence de semence de base sur l’ensemble du pays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fr-FR" sz="1800" baseline="0" dirty="0">
                          <a:solidFill>
                            <a:srgbClr val="002060"/>
                          </a:solidFill>
                          <a:latin typeface="Garamond" panose="02020404030301010803" pitchFamily="18" charset="0"/>
                          <a:cs typeface="Times New Roman" panose="02020603050405020304" pitchFamily="18" charset="0"/>
                        </a:rPr>
                        <a:t>Inexistence de structures organisationnelles  des agrimultiplicateurs …</a:t>
                      </a:r>
                      <a:endParaRPr lang="en-US" sz="18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pic>
        <p:nvPicPr>
          <p:cNvPr id="2" name="Image 1" descr="C:\Users\LENOVO\Desktop\Supports Forum\PROGRAMME MAV-02.png">
            <a:extLst>
              <a:ext uri="{FF2B5EF4-FFF2-40B4-BE49-F238E27FC236}">
                <a16:creationId xmlns:a16="http://schemas.microsoft.com/office/drawing/2014/main" id="{C9FDB3E1-C335-75B2-62E5-F166B8C1F11E}"/>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38104"/>
            <a:ext cx="1662546" cy="623454"/>
          </a:xfrm>
          <a:prstGeom prst="rect">
            <a:avLst/>
          </a:prstGeom>
          <a:noFill/>
          <a:ln>
            <a:noFill/>
          </a:ln>
        </p:spPr>
      </p:pic>
    </p:spTree>
    <p:extLst>
      <p:ext uri="{BB962C8B-B14F-4D97-AF65-F5344CB8AC3E}">
        <p14:creationId xmlns:p14="http://schemas.microsoft.com/office/powerpoint/2010/main" val="1510156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997974" y="2317770"/>
            <a:ext cx="9895840" cy="2523768"/>
          </a:xfrm>
          <a:prstGeom prst="rect">
            <a:avLst/>
          </a:prstGeom>
          <a:noFill/>
        </p:spPr>
        <p:txBody>
          <a:bodyPr wrap="square">
            <a:spAutoFit/>
          </a:bodyPr>
          <a:lstStyle/>
          <a:p>
            <a:pPr algn="ctr"/>
            <a:r>
              <a:rPr lang="fr-FR" sz="2800" b="1" dirty="0" smtClean="0">
                <a:solidFill>
                  <a:srgbClr val="00B050"/>
                </a:solidFill>
                <a:latin typeface="Garamond" panose="02020404030301010803" pitchFamily="18" charset="0"/>
              </a:rPr>
              <a:t>Par: </a:t>
            </a:r>
          </a:p>
          <a:p>
            <a:pPr algn="ctr"/>
            <a:r>
              <a:rPr lang="fr-FR" sz="2800" b="1" dirty="0" smtClean="0">
                <a:solidFill>
                  <a:srgbClr val="00B050"/>
                </a:solidFill>
                <a:latin typeface="Garamond" panose="02020404030301010803" pitchFamily="18" charset="0"/>
              </a:rPr>
              <a:t>MOUKOUMBI </a:t>
            </a:r>
            <a:r>
              <a:rPr lang="fr-FR" sz="2800" b="1" dirty="0">
                <a:solidFill>
                  <a:srgbClr val="00B050"/>
                </a:solidFill>
                <a:latin typeface="Garamond" panose="02020404030301010803" pitchFamily="18" charset="0"/>
              </a:rPr>
              <a:t>Yonnelle Déa (PhD)</a:t>
            </a:r>
          </a:p>
          <a:p>
            <a:pPr algn="ctr"/>
            <a:r>
              <a:rPr lang="fr-FR" b="1" dirty="0">
                <a:solidFill>
                  <a:srgbClr val="002060"/>
                </a:solidFill>
                <a:latin typeface="Garamond" panose="02020404030301010803" pitchFamily="18" charset="0"/>
              </a:rPr>
              <a:t>Sélectionneur Senior des Plantes </a:t>
            </a:r>
          </a:p>
          <a:p>
            <a:pPr algn="ctr"/>
            <a:r>
              <a:rPr lang="fr-FR" b="1" dirty="0">
                <a:solidFill>
                  <a:srgbClr val="002060"/>
                </a:solidFill>
                <a:latin typeface="Garamond" panose="02020404030301010803" pitchFamily="18" charset="0"/>
              </a:rPr>
              <a:t>Expert International en Technologies semencières</a:t>
            </a:r>
          </a:p>
          <a:p>
            <a:pPr algn="ctr"/>
            <a:r>
              <a:rPr lang="fr-FR" b="1" dirty="0">
                <a:solidFill>
                  <a:srgbClr val="002060"/>
                </a:solidFill>
                <a:latin typeface="Garamond" panose="02020404030301010803" pitchFamily="18" charset="0"/>
              </a:rPr>
              <a:t>Chargé de Recherches CAMES</a:t>
            </a:r>
          </a:p>
          <a:p>
            <a:pPr algn="ctr"/>
            <a:endParaRPr lang="fr-FR" sz="800" b="1" dirty="0">
              <a:solidFill>
                <a:srgbClr val="00B050"/>
              </a:solidFill>
              <a:latin typeface="Garamond" panose="02020404030301010803" pitchFamily="18" charset="0"/>
            </a:endParaRPr>
          </a:p>
          <a:p>
            <a:pPr algn="ctr"/>
            <a:r>
              <a:rPr lang="fr-FR" sz="2000" b="1" dirty="0">
                <a:solidFill>
                  <a:srgbClr val="00B050"/>
                </a:solidFill>
                <a:latin typeface="Garamond" panose="02020404030301010803" pitchFamily="18" charset="0"/>
              </a:rPr>
              <a:t>Responsable du Programme National de Sélection et d’Amélioration </a:t>
            </a:r>
          </a:p>
          <a:p>
            <a:pPr algn="ctr"/>
            <a:r>
              <a:rPr lang="fr-FR" sz="2000" b="1" dirty="0">
                <a:solidFill>
                  <a:srgbClr val="00B050"/>
                </a:solidFill>
                <a:latin typeface="Garamond" panose="02020404030301010803" pitchFamily="18" charset="0"/>
              </a:rPr>
              <a:t>Variétale et Production de Semences (PNSAV-PS) </a:t>
            </a:r>
            <a:endParaRPr lang="en-US" sz="2000" b="1" dirty="0">
              <a:solidFill>
                <a:srgbClr val="00B050"/>
              </a:solidFill>
              <a:latin typeface="Garamond" panose="02020404030301010803" pitchFamily="18" charset="0"/>
            </a:endParaRPr>
          </a:p>
        </p:txBody>
      </p:sp>
      <p:sp>
        <p:nvSpPr>
          <p:cNvPr id="11" name="Rectangle 10"/>
          <p:cNvSpPr/>
          <p:nvPr/>
        </p:nvSpPr>
        <p:spPr>
          <a:xfrm>
            <a:off x="5223292" y="6104836"/>
            <a:ext cx="1943197" cy="400110"/>
          </a:xfrm>
          <a:prstGeom prst="rect">
            <a:avLst/>
          </a:prstGeom>
        </p:spPr>
        <p:txBody>
          <a:bodyPr wrap="square">
            <a:spAutoFit/>
          </a:bodyPr>
          <a:lstStyle/>
          <a:p>
            <a:pPr algn="ctr">
              <a:spcAft>
                <a:spcPts val="0"/>
              </a:spcAft>
            </a:pPr>
            <a:r>
              <a:rPr lang="fr-FR" sz="2000" b="1" dirty="0" smtClean="0">
                <a:solidFill>
                  <a:srgbClr val="002060"/>
                </a:solidFill>
                <a:latin typeface="Garamond" panose="02020404030301010803" pitchFamily="18" charset="0"/>
                <a:ea typeface="SimSun" panose="02010600030101010101" pitchFamily="2" charset="-122"/>
                <a:cs typeface="Segoe UI" panose="020B0502040204020203" pitchFamily="34" charset="0"/>
              </a:rPr>
              <a:t>25 </a:t>
            </a:r>
            <a:r>
              <a:rPr lang="fr-FR" sz="2000" b="1" dirty="0">
                <a:solidFill>
                  <a:srgbClr val="002060"/>
                </a:solidFill>
                <a:latin typeface="Garamond" panose="02020404030301010803" pitchFamily="18" charset="0"/>
                <a:ea typeface="SimSun" panose="02010600030101010101" pitchFamily="2" charset="-122"/>
                <a:cs typeface="Segoe UI" panose="020B0502040204020203" pitchFamily="34" charset="0"/>
              </a:rPr>
              <a:t>août</a:t>
            </a:r>
            <a:r>
              <a:rPr lang="fr-FR" sz="2000" b="1" dirty="0">
                <a:solidFill>
                  <a:srgbClr val="002060"/>
                </a:solidFill>
                <a:effectLst/>
                <a:latin typeface="Garamond" panose="02020404030301010803" pitchFamily="18" charset="0"/>
                <a:ea typeface="SimSun" panose="02010600030101010101" pitchFamily="2" charset="-122"/>
                <a:cs typeface="Segoe UI" panose="020B0502040204020203" pitchFamily="34" charset="0"/>
              </a:rPr>
              <a:t> 2025</a:t>
            </a:r>
            <a:endParaRPr lang="fr-FR" sz="2000" b="1" dirty="0">
              <a:solidFill>
                <a:srgbClr val="002060"/>
              </a:solidFill>
              <a:latin typeface="Garamond" panose="02020404030301010803" pitchFamily="18" charset="0"/>
            </a:endParaRPr>
          </a:p>
        </p:txBody>
      </p:sp>
      <p:pic>
        <p:nvPicPr>
          <p:cNvPr id="7"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4424135" y="152998"/>
            <a:ext cx="1911036" cy="1430160"/>
          </a:xfrm>
          <a:prstGeom prst="rect">
            <a:avLst/>
          </a:prstGeom>
          <a:noFill/>
          <a:ln>
            <a:noFill/>
          </a:ln>
          <a:effectLst/>
        </p:spPr>
      </p:pic>
      <p:pic>
        <p:nvPicPr>
          <p:cNvPr id="9" name="Image 15" descr="logotype corrigée.jpg"/>
          <p:cNvPicPr>
            <a:picLocks noChangeAspect="1"/>
          </p:cNvPicPr>
          <p:nvPr/>
        </p:nvPicPr>
        <p:blipFill>
          <a:blip r:embed="rId3" cstate="print"/>
          <a:stretch>
            <a:fillRect/>
          </a:stretch>
        </p:blipFill>
        <p:spPr>
          <a:xfrm>
            <a:off x="0" y="0"/>
            <a:ext cx="1995949" cy="1541929"/>
          </a:xfrm>
          <a:prstGeom prst="rect">
            <a:avLst/>
          </a:prstGeom>
        </p:spPr>
      </p:pic>
      <p:pic>
        <p:nvPicPr>
          <p:cNvPr id="12" name="Imag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9060" y="87049"/>
            <a:ext cx="2401100" cy="1566980"/>
          </a:xfrm>
          <a:prstGeom prst="rect">
            <a:avLst/>
          </a:prstGeom>
        </p:spPr>
      </p:pic>
      <p:pic>
        <p:nvPicPr>
          <p:cNvPr id="13" name="Picture 7" descr="CENAREST_M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17675" y="87647"/>
            <a:ext cx="1784734" cy="154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a:extLst>
              <a:ext uri="{FF2B5EF4-FFF2-40B4-BE49-F238E27FC236}">
                <a16:creationId xmlns:a16="http://schemas.microsoft.com/office/drawing/2014/main" id="{0A945535-4C44-EFD8-EDB4-0CE7235B6631}"/>
              </a:ext>
            </a:extLst>
          </p:cNvPr>
          <p:cNvPicPr>
            <a:picLocks noChangeAspect="1"/>
          </p:cNvPicPr>
          <p:nvPr/>
        </p:nvPicPr>
        <p:blipFill>
          <a:blip r:embed="rId6"/>
          <a:stretch>
            <a:fillRect/>
          </a:stretch>
        </p:blipFill>
        <p:spPr>
          <a:xfrm>
            <a:off x="9161977" y="59483"/>
            <a:ext cx="3006002" cy="165168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p:cNvGraphicFramePr>
            <a:graphicFrameLocks noGrp="1"/>
          </p:cNvGraphicFramePr>
          <p:nvPr>
            <p:extLst>
              <p:ext uri="{D42A27DB-BD31-4B8C-83A1-F6EECF244321}">
                <p14:modId xmlns:p14="http://schemas.microsoft.com/office/powerpoint/2010/main" val="302714441"/>
              </p:ext>
            </p:extLst>
          </p:nvPr>
        </p:nvGraphicFramePr>
        <p:xfrm>
          <a:off x="612264" y="1800366"/>
          <a:ext cx="11476183" cy="4642295"/>
        </p:xfrm>
        <a:graphic>
          <a:graphicData uri="http://schemas.openxmlformats.org/drawingml/2006/table">
            <a:tbl>
              <a:tblPr firstRow="1" bandRow="1">
                <a:tableStyleId>{5C22544A-7EE6-4342-B048-85BDC9FD1C3A}</a:tableStyleId>
              </a:tblPr>
              <a:tblGrid>
                <a:gridCol w="3358345">
                  <a:extLst>
                    <a:ext uri="{9D8B030D-6E8A-4147-A177-3AD203B41FA5}">
                      <a16:colId xmlns:a16="http://schemas.microsoft.com/office/drawing/2014/main" val="20000"/>
                    </a:ext>
                  </a:extLst>
                </a:gridCol>
                <a:gridCol w="8117838">
                  <a:extLst>
                    <a:ext uri="{9D8B030D-6E8A-4147-A177-3AD203B41FA5}">
                      <a16:colId xmlns:a16="http://schemas.microsoft.com/office/drawing/2014/main" val="20001"/>
                    </a:ext>
                  </a:extLst>
                </a:gridCol>
              </a:tblGrid>
              <a:tr h="400671">
                <a:tc>
                  <a:txBody>
                    <a:bodyPr/>
                    <a:lstStyle/>
                    <a:p>
                      <a:pPr algn="ctr"/>
                      <a:r>
                        <a:rPr lang="fr-FR" sz="2400" dirty="0">
                          <a:solidFill>
                            <a:srgbClr val="C00000"/>
                          </a:solidFill>
                          <a:latin typeface="Garamond" panose="02020404030301010803" pitchFamily="18" charset="0"/>
                        </a:rPr>
                        <a:t>Forces/Opportunités</a:t>
                      </a:r>
                      <a:endParaRPr lang="en-US" sz="24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2400" dirty="0">
                          <a:solidFill>
                            <a:srgbClr val="C00000"/>
                          </a:solidFill>
                          <a:latin typeface="Garamond" panose="02020404030301010803" pitchFamily="18" charset="0"/>
                        </a:rPr>
                        <a:t>Faiblesses/Menaces</a:t>
                      </a:r>
                      <a:endParaRPr lang="en-US" sz="2400" dirty="0">
                        <a:solidFill>
                          <a:srgbClr val="C00000"/>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278325">
                <a:tc>
                  <a:txBody>
                    <a:bodyPr/>
                    <a:lstStyle/>
                    <a:p>
                      <a:pPr marL="0" marR="0" lvl="0" indent="0" algn="l" defTabSz="914400" rtl="0" eaLnBrk="1" fontAlgn="auto" latinLnBrk="0" hangingPunct="1">
                        <a:lnSpc>
                          <a:spcPct val="150000"/>
                        </a:lnSpc>
                        <a:spcBef>
                          <a:spcPts val="600"/>
                        </a:spcBef>
                        <a:spcAft>
                          <a:spcPts val="600"/>
                        </a:spcAft>
                        <a:buClrTx/>
                        <a:buSzTx/>
                        <a:buFontTx/>
                        <a:buNone/>
                        <a:defRPr/>
                      </a:pPr>
                      <a:endParaRPr lang="fr-FR" sz="2400" dirty="0">
                        <a:solidFill>
                          <a:srgbClr val="002060"/>
                        </a:solidFill>
                        <a:latin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50000"/>
                        </a:lnSpc>
                        <a:spcBef>
                          <a:spcPts val="600"/>
                        </a:spcBef>
                        <a:spcAft>
                          <a:spcPts val="600"/>
                        </a:spcAft>
                        <a:buClrTx/>
                        <a:buSzTx/>
                        <a:buFontTx/>
                        <a:buNone/>
                        <a:defRPr/>
                      </a:pPr>
                      <a:endParaRPr lang="fr-FR" sz="2400" dirty="0">
                        <a:solidFill>
                          <a:srgbClr val="002060"/>
                        </a:solidFill>
                        <a:latin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50000"/>
                        </a:lnSpc>
                        <a:spcBef>
                          <a:spcPts val="600"/>
                        </a:spcBef>
                        <a:spcAft>
                          <a:spcPts val="600"/>
                        </a:spcAft>
                        <a:buClrTx/>
                        <a:buSzTx/>
                        <a:buFontTx/>
                        <a:buNone/>
                        <a:defRPr/>
                      </a:pPr>
                      <a:r>
                        <a:rPr lang="fr-FR" sz="2400" dirty="0">
                          <a:solidFill>
                            <a:srgbClr val="002060"/>
                          </a:solidFill>
                          <a:latin typeface="Garamond" panose="02020404030301010803" pitchFamily="18" charset="0"/>
                          <a:cs typeface="Times New Roman" panose="02020603050405020304" pitchFamily="18" charset="0"/>
                        </a:rPr>
                        <a:t>Existence</a:t>
                      </a:r>
                      <a:r>
                        <a:rPr lang="fr-FR" sz="2400" baseline="0" dirty="0">
                          <a:solidFill>
                            <a:srgbClr val="002060"/>
                          </a:solidFill>
                          <a:latin typeface="Garamond" panose="02020404030301010803" pitchFamily="18" charset="0"/>
                          <a:cs typeface="Times New Roman" panose="02020603050405020304" pitchFamily="18" charset="0"/>
                        </a:rPr>
                        <a:t> d’une demande toujours croissante</a:t>
                      </a:r>
                      <a:endParaRPr lang="en-US" sz="2400" dirty="0">
                        <a:solidFill>
                          <a:srgbClr val="002060"/>
                        </a:solidFill>
                        <a:latin typeface="Garamond" panose="02020404030301010803"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nSpc>
                          <a:spcPct val="150000"/>
                        </a:lnSpc>
                        <a:spcBef>
                          <a:spcPts val="600"/>
                        </a:spcBef>
                        <a:spcAft>
                          <a:spcPts val="600"/>
                        </a:spcAft>
                        <a:buFont typeface="Wingdings" panose="05000000000000000000" pitchFamily="2" charset="2"/>
                        <a:buChar char="§"/>
                      </a:pPr>
                      <a:r>
                        <a:rPr lang="fr-FR" sz="2400" baseline="0" dirty="0">
                          <a:solidFill>
                            <a:srgbClr val="002060"/>
                          </a:solidFill>
                          <a:latin typeface="Garamond" panose="02020404030301010803" pitchFamily="18" charset="0"/>
                          <a:cs typeface="Times New Roman" panose="02020603050405020304" pitchFamily="18" charset="0"/>
                        </a:rPr>
                        <a:t>Manque d’un système d’</a:t>
                      </a:r>
                      <a:r>
                        <a:rPr lang="fr-FR" sz="2400" baseline="0" dirty="0" err="1">
                          <a:solidFill>
                            <a:srgbClr val="002060"/>
                          </a:solidFill>
                          <a:latin typeface="Garamond" panose="02020404030301010803" pitchFamily="18" charset="0"/>
                          <a:cs typeface="Times New Roman" panose="02020603050405020304" pitchFamily="18" charset="0"/>
                        </a:rPr>
                        <a:t>approvionnement</a:t>
                      </a:r>
                      <a:r>
                        <a:rPr lang="fr-FR" sz="2400" baseline="0" dirty="0">
                          <a:solidFill>
                            <a:srgbClr val="002060"/>
                          </a:solidFill>
                          <a:latin typeface="Garamond" panose="02020404030301010803" pitchFamily="18" charset="0"/>
                          <a:cs typeface="Times New Roman" panose="02020603050405020304" pitchFamily="18" charset="0"/>
                        </a:rPr>
                        <a:t> en semence certifiée (R</a:t>
                      </a:r>
                      <a:r>
                        <a:rPr lang="fr-FR" sz="2400" baseline="-25000" dirty="0">
                          <a:solidFill>
                            <a:srgbClr val="002060"/>
                          </a:solidFill>
                          <a:latin typeface="Garamond" panose="02020404030301010803" pitchFamily="18" charset="0"/>
                          <a:cs typeface="Times New Roman" panose="02020603050405020304" pitchFamily="18" charset="0"/>
                        </a:rPr>
                        <a:t>1</a:t>
                      </a:r>
                      <a:r>
                        <a:rPr lang="fr-FR" sz="2400" baseline="0" dirty="0">
                          <a:solidFill>
                            <a:srgbClr val="002060"/>
                          </a:solidFill>
                          <a:latin typeface="Garamond" panose="02020404030301010803" pitchFamily="18" charset="0"/>
                          <a:cs typeface="Times New Roman" panose="02020603050405020304" pitchFamily="18" charset="0"/>
                        </a:rPr>
                        <a:t> et R</a:t>
                      </a:r>
                      <a:r>
                        <a:rPr lang="fr-FR" sz="2400" baseline="-25000" dirty="0">
                          <a:solidFill>
                            <a:srgbClr val="002060"/>
                          </a:solidFill>
                          <a:latin typeface="Garamond" panose="02020404030301010803" pitchFamily="18" charset="0"/>
                          <a:cs typeface="Times New Roman" panose="02020603050405020304" pitchFamily="18" charset="0"/>
                        </a:rPr>
                        <a:t>2</a:t>
                      </a:r>
                      <a:r>
                        <a:rPr lang="fr-FR" sz="2400" baseline="0" dirty="0">
                          <a:solidFill>
                            <a:srgbClr val="002060"/>
                          </a:solidFill>
                          <a:latin typeface="Garamond" panose="02020404030301010803" pitchFamily="18" charset="0"/>
                          <a:cs typeface="Times New Roman" panose="02020603050405020304" pitchFamily="18" charset="0"/>
                        </a:rPr>
                        <a:t>) </a:t>
                      </a:r>
                    </a:p>
                    <a:p>
                      <a:pPr marL="342900" indent="-342900">
                        <a:lnSpc>
                          <a:spcPct val="150000"/>
                        </a:lnSpc>
                        <a:spcBef>
                          <a:spcPts val="600"/>
                        </a:spcBef>
                        <a:spcAft>
                          <a:spcPts val="600"/>
                        </a:spcAft>
                        <a:buFont typeface="Wingdings" panose="05000000000000000000" pitchFamily="2" charset="2"/>
                        <a:buChar char="§"/>
                      </a:pPr>
                      <a:r>
                        <a:rPr lang="fr-FR" sz="2400" baseline="0" dirty="0">
                          <a:solidFill>
                            <a:srgbClr val="002060"/>
                          </a:solidFill>
                          <a:latin typeface="Garamond" panose="02020404030301010803" pitchFamily="18" charset="0"/>
                          <a:cs typeface="Times New Roman" panose="02020603050405020304" pitchFamily="18" charset="0"/>
                        </a:rPr>
                        <a:t>Absence de boutiques d’intrants, agrodealers spécialisés, …</a:t>
                      </a:r>
                    </a:p>
                    <a:p>
                      <a:pPr marL="342900" marR="0" lvl="0" indent="-342900" algn="l" defTabSz="914400" rtl="0" eaLnBrk="1" fontAlgn="auto" latinLnBrk="0" hangingPunct="1">
                        <a:lnSpc>
                          <a:spcPct val="150000"/>
                        </a:lnSpc>
                        <a:spcBef>
                          <a:spcPts val="600"/>
                        </a:spcBef>
                        <a:spcAft>
                          <a:spcPts val="600"/>
                        </a:spcAft>
                        <a:buClrTx/>
                        <a:buSzTx/>
                        <a:buFont typeface="Wingdings" panose="05000000000000000000" pitchFamily="2" charset="2"/>
                        <a:buChar char="§"/>
                        <a:defRPr/>
                      </a:pPr>
                      <a:r>
                        <a:rPr lang="fr-FR" sz="2400" baseline="0" dirty="0">
                          <a:solidFill>
                            <a:srgbClr val="002060"/>
                          </a:solidFill>
                          <a:latin typeface="Garamond" panose="02020404030301010803" pitchFamily="18" charset="0"/>
                          <a:cs typeface="Times New Roman" panose="02020603050405020304" pitchFamily="18" charset="0"/>
                        </a:rPr>
                        <a:t>Utilisation très souvent des semences du type </a:t>
                      </a:r>
                      <a:r>
                        <a:rPr lang="fr-FR" sz="2400" b="1" baseline="0" dirty="0">
                          <a:solidFill>
                            <a:srgbClr val="002060"/>
                          </a:solidFill>
                          <a:latin typeface="Garamond" panose="02020404030301010803" pitchFamily="18" charset="0"/>
                          <a:cs typeface="Times New Roman" panose="02020603050405020304" pitchFamily="18" charset="0"/>
                        </a:rPr>
                        <a:t>« </a:t>
                      </a:r>
                      <a:r>
                        <a:rPr lang="fr-FR" sz="2400" b="1" i="1" baseline="0" dirty="0">
                          <a:solidFill>
                            <a:srgbClr val="002060"/>
                          </a:solidFill>
                          <a:latin typeface="Garamond" panose="02020404030301010803" pitchFamily="18" charset="0"/>
                          <a:cs typeface="Times New Roman" panose="02020603050405020304" pitchFamily="18" charset="0"/>
                        </a:rPr>
                        <a:t>tout venant </a:t>
                      </a:r>
                      <a:r>
                        <a:rPr lang="fr-FR" sz="2400" b="1" baseline="0" dirty="0">
                          <a:solidFill>
                            <a:srgbClr val="002060"/>
                          </a:solidFill>
                          <a:latin typeface="Garamond" panose="02020404030301010803" pitchFamily="18" charset="0"/>
                          <a:cs typeface="Times New Roman" panose="02020603050405020304" pitchFamily="18" charset="0"/>
                        </a:rPr>
                        <a:t>» par les producteurs et même </a:t>
                      </a:r>
                      <a:r>
                        <a:rPr lang="fr-FR" sz="2400" baseline="0" dirty="0">
                          <a:solidFill>
                            <a:srgbClr val="002060"/>
                          </a:solidFill>
                          <a:latin typeface="Garamond" panose="02020404030301010803" pitchFamily="18" charset="0"/>
                          <a:cs typeface="Times New Roman" panose="02020603050405020304" pitchFamily="18" charset="0"/>
                        </a:rPr>
                        <a:t>au niveau des projets gouvernementaux tels que GRAINE, PAPG1 où la composante semence de qualité </a:t>
                      </a:r>
                      <a:r>
                        <a:rPr lang="fr-FR" sz="2400" baseline="0" dirty="0" smtClean="0">
                          <a:solidFill>
                            <a:srgbClr val="002060"/>
                          </a:solidFill>
                          <a:latin typeface="Garamond" panose="02020404030301010803" pitchFamily="18" charset="0"/>
                          <a:cs typeface="Times New Roman" panose="02020603050405020304" pitchFamily="18" charset="0"/>
                        </a:rPr>
                        <a:t>n’est pas prise </a:t>
                      </a:r>
                      <a:r>
                        <a:rPr lang="fr-FR" sz="2400" baseline="0" dirty="0">
                          <a:solidFill>
                            <a:srgbClr val="002060"/>
                          </a:solidFill>
                          <a:latin typeface="Garamond" panose="02020404030301010803" pitchFamily="18" charset="0"/>
                          <a:cs typeface="Times New Roman" panose="02020603050405020304" pitchFamily="18" charset="0"/>
                        </a:rPr>
                        <a:t>en compte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ZoneTexte 6">
            <a:extLst>
              <a:ext uri="{FF2B5EF4-FFF2-40B4-BE49-F238E27FC236}">
                <a16:creationId xmlns:a16="http://schemas.microsoft.com/office/drawing/2014/main" id="{31F89833-8902-3313-A87C-AF6E608FAE22}"/>
              </a:ext>
            </a:extLst>
          </p:cNvPr>
          <p:cNvSpPr txBox="1"/>
          <p:nvPr/>
        </p:nvSpPr>
        <p:spPr>
          <a:xfrm>
            <a:off x="418868" y="898249"/>
            <a:ext cx="11354263" cy="830997"/>
          </a:xfrm>
          <a:prstGeom prst="rect">
            <a:avLst/>
          </a:prstGeom>
          <a:noFill/>
        </p:spPr>
        <p:txBody>
          <a:bodyPr wrap="square">
            <a:spAutoFit/>
          </a:bodyPr>
          <a:lstStyle/>
          <a:p>
            <a:pPr algn="ctr"/>
            <a:r>
              <a:rPr lang="fr-FR" sz="2400" b="1" dirty="0">
                <a:solidFill>
                  <a:srgbClr val="002060"/>
                </a:solidFill>
                <a:latin typeface="Garamond" panose="02020404030301010803" pitchFamily="18" charset="0"/>
              </a:rPr>
              <a:t>Bénéficiaires </a:t>
            </a:r>
          </a:p>
          <a:p>
            <a:pPr algn="ctr"/>
            <a:r>
              <a:rPr lang="fr-FR" sz="2400" b="1" dirty="0">
                <a:solidFill>
                  <a:srgbClr val="002060"/>
                </a:solidFill>
                <a:latin typeface="Garamond" panose="02020404030301010803" pitchFamily="18" charset="0"/>
              </a:rPr>
              <a:t>Producteurs et principaux utilisateurs  de la R</a:t>
            </a:r>
            <a:r>
              <a:rPr lang="fr-FR" sz="2400" b="1" baseline="-25000" dirty="0">
                <a:solidFill>
                  <a:srgbClr val="002060"/>
                </a:solidFill>
                <a:latin typeface="Garamond" panose="02020404030301010803" pitchFamily="18" charset="0"/>
              </a:rPr>
              <a:t>1</a:t>
            </a:r>
            <a:r>
              <a:rPr lang="fr-FR" sz="2400" b="1" dirty="0">
                <a:solidFill>
                  <a:srgbClr val="002060"/>
                </a:solidFill>
                <a:latin typeface="Garamond" panose="02020404030301010803" pitchFamily="18" charset="0"/>
              </a:rPr>
              <a:t> et R</a:t>
            </a:r>
            <a:r>
              <a:rPr lang="fr-FR" sz="2400" b="1" baseline="-25000" dirty="0">
                <a:solidFill>
                  <a:srgbClr val="002060"/>
                </a:solidFill>
                <a:latin typeface="Garamond" panose="02020404030301010803" pitchFamily="18" charset="0"/>
              </a:rPr>
              <a:t>2</a:t>
            </a:r>
            <a:endParaRPr lang="en-US" sz="2400" b="1" baseline="-25000" dirty="0">
              <a:solidFill>
                <a:srgbClr val="002060"/>
              </a:solidFill>
              <a:latin typeface="Garamond" panose="02020404030301010803" pitchFamily="18" charset="0"/>
            </a:endParaRPr>
          </a:p>
        </p:txBody>
      </p:sp>
      <p:sp>
        <p:nvSpPr>
          <p:cNvPr id="12" name="Titre 1">
            <a:extLst>
              <a:ext uri="{FF2B5EF4-FFF2-40B4-BE49-F238E27FC236}">
                <a16:creationId xmlns:a16="http://schemas.microsoft.com/office/drawing/2014/main" id="{C458A80A-392D-DBF8-F02E-ABE75CCAA50E}"/>
              </a:ext>
            </a:extLst>
          </p:cNvPr>
          <p:cNvSpPr txBox="1">
            <a:spLocks/>
          </p:cNvSpPr>
          <p:nvPr/>
        </p:nvSpPr>
        <p:spPr>
          <a:xfrm>
            <a:off x="250408" y="19659"/>
            <a:ext cx="11838039" cy="712074"/>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0" dirty="0">
                <a:solidFill>
                  <a:srgbClr val="002060"/>
                </a:solidFill>
                <a:latin typeface="Garamond" panose="02020404030301010803" pitchFamily="18" charset="0"/>
              </a:rPr>
              <a:t/>
            </a:r>
            <a:br>
              <a:rPr lang="fr-FR" sz="16000" dirty="0">
                <a:solidFill>
                  <a:srgbClr val="002060"/>
                </a:solidFill>
                <a:latin typeface="Garamond" panose="02020404030301010803" pitchFamily="18" charset="0"/>
              </a:rPr>
            </a:br>
            <a:r>
              <a:rPr lang="fr-FR" sz="12800" b="1" dirty="0">
                <a:solidFill>
                  <a:srgbClr val="00B050"/>
                </a:solidFill>
                <a:latin typeface="Garamond" panose="02020404030301010803" pitchFamily="18" charset="0"/>
              </a:rPr>
              <a:t>3. Filière semencière structurée : Etat des lieux de la filière semencière en 2025 </a:t>
            </a:r>
          </a:p>
          <a:p>
            <a:pPr algn="ctr"/>
            <a:r>
              <a:rPr lang="fr-FR" dirty="0">
                <a:solidFill>
                  <a:srgbClr val="002060"/>
                </a:solidFill>
                <a:latin typeface="Garamond" panose="02020404030301010803" pitchFamily="18" charset="0"/>
              </a:rPr>
              <a:t/>
            </a:r>
            <a:br>
              <a:rPr lang="fr-FR" dirty="0">
                <a:solidFill>
                  <a:srgbClr val="002060"/>
                </a:solidFill>
                <a:latin typeface="Garamond" panose="02020404030301010803" pitchFamily="18" charset="0"/>
              </a:rPr>
            </a:br>
            <a:endParaRPr lang="fr-FR" dirty="0"/>
          </a:p>
        </p:txBody>
      </p:sp>
      <p:pic>
        <p:nvPicPr>
          <p:cNvPr id="13" name="Image 12" descr="C:\Users\LENOVO\Desktop\Supports Forum\PROGRAMME MAV-02.png">
            <a:extLst>
              <a:ext uri="{FF2B5EF4-FFF2-40B4-BE49-F238E27FC236}">
                <a16:creationId xmlns:a16="http://schemas.microsoft.com/office/drawing/2014/main" id="{7D4FB7A9-8260-CA3B-F7C1-76BCAE40340D}"/>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52206"/>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E15FC7-9BE1-0F3C-0869-DDA00B08946B}"/>
              </a:ext>
            </a:extLst>
          </p:cNvPr>
          <p:cNvSpPr>
            <a:spLocks noGrp="1"/>
          </p:cNvSpPr>
          <p:nvPr>
            <p:ph type="title"/>
          </p:nvPr>
        </p:nvSpPr>
        <p:spPr>
          <a:xfrm>
            <a:off x="55879" y="121287"/>
            <a:ext cx="10124441" cy="843915"/>
          </a:xfrm>
        </p:spPr>
        <p:txBody>
          <a:bodyPr>
            <a:normAutofit fontScale="90000"/>
          </a:bodyPr>
          <a:lstStyle/>
          <a:p>
            <a:pPr algn="just"/>
            <a:r>
              <a:rPr lang="fr-FR" sz="2800" b="1" dirty="0">
                <a:solidFill>
                  <a:srgbClr val="00B050"/>
                </a:solidFill>
                <a:latin typeface="Garamond" panose="02020404030301010803" pitchFamily="18" charset="0"/>
              </a:rPr>
              <a:t>4. Mécanismes proposés pour la mise en œuvre d’une filière semencière structurée des principales cultures impliquées dans la fabrication des aliments bétails</a:t>
            </a:r>
            <a:endParaRPr lang="fr-FR" sz="2800" b="1" dirty="0">
              <a:solidFill>
                <a:srgbClr val="00B050"/>
              </a:solidFill>
            </a:endParaRPr>
          </a:p>
        </p:txBody>
      </p:sp>
      <p:pic>
        <p:nvPicPr>
          <p:cNvPr id="9" name="Image 8">
            <a:extLst>
              <a:ext uri="{FF2B5EF4-FFF2-40B4-BE49-F238E27FC236}">
                <a16:creationId xmlns:a16="http://schemas.microsoft.com/office/drawing/2014/main" id="{46967E80-7BC3-58F0-D90D-476B91831FBC}"/>
              </a:ext>
            </a:extLst>
          </p:cNvPr>
          <p:cNvPicPr>
            <a:picLocks noChangeAspect="1"/>
          </p:cNvPicPr>
          <p:nvPr/>
        </p:nvPicPr>
        <p:blipFill>
          <a:blip r:embed="rId2"/>
          <a:stretch>
            <a:fillRect/>
          </a:stretch>
        </p:blipFill>
        <p:spPr>
          <a:xfrm>
            <a:off x="55879" y="5892798"/>
            <a:ext cx="12080239" cy="843915"/>
          </a:xfrm>
          <a:prstGeom prst="rect">
            <a:avLst/>
          </a:prstGeom>
        </p:spPr>
      </p:pic>
      <p:sp>
        <p:nvSpPr>
          <p:cNvPr id="10" name="ZoneTexte 9">
            <a:extLst>
              <a:ext uri="{FF2B5EF4-FFF2-40B4-BE49-F238E27FC236}">
                <a16:creationId xmlns:a16="http://schemas.microsoft.com/office/drawing/2014/main" id="{216B52CF-4159-5B5F-928F-6CD95B85B5D3}"/>
              </a:ext>
            </a:extLst>
          </p:cNvPr>
          <p:cNvSpPr txBox="1"/>
          <p:nvPr/>
        </p:nvSpPr>
        <p:spPr>
          <a:xfrm>
            <a:off x="271367" y="1089659"/>
            <a:ext cx="11649260" cy="461665"/>
          </a:xfrm>
          <a:prstGeom prst="rect">
            <a:avLst/>
          </a:prstGeom>
          <a:noFill/>
        </p:spPr>
        <p:txBody>
          <a:bodyPr wrap="square">
            <a:spAutoFit/>
          </a:bodyPr>
          <a:lstStyle/>
          <a:p>
            <a:pPr marL="285750" indent="-285750" algn="ctr">
              <a:buFont typeface="Arial" panose="020B0604020202020204" pitchFamily="34" charset="0"/>
              <a:buChar char="•"/>
            </a:pPr>
            <a:r>
              <a:rPr lang="fr-FR" sz="2400" b="1" dirty="0">
                <a:solidFill>
                  <a:srgbClr val="00339A"/>
                </a:solidFill>
                <a:latin typeface="Candara" panose="020E0502030303020204" pitchFamily="34" charset="0"/>
              </a:rPr>
              <a:t>Institut de Recherche Agronomique et Forestière (IRAF) du CENAREST</a:t>
            </a:r>
            <a:endParaRPr lang="en-US" sz="2400" b="1" dirty="0">
              <a:solidFill>
                <a:srgbClr val="00339A"/>
              </a:solidFill>
              <a:latin typeface="Candara" panose="020E0502030303020204" pitchFamily="34" charset="0"/>
            </a:endParaRPr>
          </a:p>
        </p:txBody>
      </p:sp>
      <p:sp>
        <p:nvSpPr>
          <p:cNvPr id="11" name="ZoneTexte 10">
            <a:extLst>
              <a:ext uri="{FF2B5EF4-FFF2-40B4-BE49-F238E27FC236}">
                <a16:creationId xmlns:a16="http://schemas.microsoft.com/office/drawing/2014/main" id="{E45775D7-633A-0BAC-7FAA-47854883BFDF}"/>
              </a:ext>
            </a:extLst>
          </p:cNvPr>
          <p:cNvSpPr txBox="1"/>
          <p:nvPr/>
        </p:nvSpPr>
        <p:spPr>
          <a:xfrm rot="16200000">
            <a:off x="3744223" y="-2162319"/>
            <a:ext cx="4462760" cy="11890048"/>
          </a:xfrm>
          <a:prstGeom prst="rect">
            <a:avLst/>
          </a:prstGeom>
          <a:noFill/>
        </p:spPr>
        <p:txBody>
          <a:bodyPr vert="eaVert" wrap="square" rtlCol="0">
            <a:spAutoFit/>
          </a:bodyPr>
          <a:lstStyle/>
          <a:p>
            <a:pPr marL="285750" indent="-285750">
              <a:buFont typeface="Wingdings" panose="05000000000000000000" pitchFamily="2" charset="2"/>
              <a:buChar char="§"/>
            </a:pPr>
            <a:r>
              <a:rPr lang="fr-FR" sz="2400" dirty="0">
                <a:solidFill>
                  <a:srgbClr val="002060"/>
                </a:solidFill>
                <a:latin typeface="Garamond" panose="02020404030301010803" pitchFamily="18" charset="0"/>
              </a:rPr>
              <a:t>L’axe stratégique majeur du projet est la </a:t>
            </a:r>
            <a:r>
              <a:rPr lang="fr-FR" sz="2400" b="1" dirty="0">
                <a:solidFill>
                  <a:srgbClr val="C00000"/>
                </a:solidFill>
                <a:latin typeface="Garamond" panose="02020404030301010803" pitchFamily="18" charset="0"/>
              </a:rPr>
              <a:t>création d’un Centre de Recherche des Ressources Phytogénétiques pour l’Alimentation et l’Agriculture (CRRPAA)</a:t>
            </a:r>
            <a:r>
              <a:rPr lang="fr-FR" sz="2400" dirty="0">
                <a:latin typeface="Garamond" panose="02020404030301010803" pitchFamily="18" charset="0"/>
              </a:rPr>
              <a:t> </a:t>
            </a:r>
            <a:r>
              <a:rPr lang="fr-FR" sz="2400" dirty="0">
                <a:solidFill>
                  <a:srgbClr val="002060"/>
                </a:solidFill>
                <a:latin typeface="Garamond" panose="02020404030301010803" pitchFamily="18" charset="0"/>
              </a:rPr>
              <a:t>indispensables à la performance agricole attendue</a:t>
            </a:r>
            <a:r>
              <a:rPr lang="fr-FR" sz="2400" dirty="0">
                <a:latin typeface="Garamond" panose="02020404030301010803" pitchFamily="18" charset="0"/>
              </a:rPr>
              <a:t> </a:t>
            </a:r>
          </a:p>
          <a:p>
            <a:pPr marL="285750" indent="-285750">
              <a:buFont typeface="Wingdings" panose="05000000000000000000" pitchFamily="2" charset="2"/>
              <a:buChar char="§"/>
            </a:pPr>
            <a:endParaRPr lang="fr-FR" sz="800" dirty="0">
              <a:latin typeface="Garamond" panose="02020404030301010803" pitchFamily="18" charset="0"/>
            </a:endParaRPr>
          </a:p>
          <a:p>
            <a:pPr marL="285750" indent="-285750" algn="just">
              <a:buFont typeface="Wingdings" panose="05000000000000000000" pitchFamily="2" charset="2"/>
              <a:buChar char="§"/>
            </a:pPr>
            <a:r>
              <a:rPr lang="fr-FR" sz="2000" dirty="0">
                <a:solidFill>
                  <a:srgbClr val="002060"/>
                </a:solidFill>
                <a:latin typeface="Garamond" panose="02020404030301010803" pitchFamily="18" charset="0"/>
              </a:rPr>
              <a:t>Le </a:t>
            </a:r>
            <a:r>
              <a:rPr lang="fr-FR" sz="2200" dirty="0">
                <a:solidFill>
                  <a:srgbClr val="002060"/>
                </a:solidFill>
                <a:latin typeface="Garamond" panose="02020404030301010803" pitchFamily="18" charset="0"/>
              </a:rPr>
              <a:t>CRRPAA comprendra quatre composantes : </a:t>
            </a:r>
          </a:p>
          <a:p>
            <a:pPr marL="1257300" lvl="2" indent="-342900" algn="just">
              <a:buFont typeface="+mj-lt"/>
              <a:buAutoNum type="arabicPeriod"/>
            </a:pPr>
            <a:r>
              <a:rPr lang="fr-FR" sz="2200" dirty="0">
                <a:solidFill>
                  <a:srgbClr val="002060"/>
                </a:solidFill>
                <a:latin typeface="Garamond" panose="02020404030301010803" pitchFamily="18" charset="0"/>
              </a:rPr>
              <a:t>Constitution des banques de gènes à partir des collectes de tout le matériel végétal et élaborer des répertoires par type (cultures vivrières, maraichères, arbres fruitiers, essences forestières  et agroforestières</a:t>
            </a:r>
          </a:p>
          <a:p>
            <a:pPr marL="1257300" lvl="2" indent="-342900" algn="just">
              <a:buFont typeface="+mj-lt"/>
              <a:buAutoNum type="arabicPeriod"/>
            </a:pPr>
            <a:r>
              <a:rPr lang="fr-FR" sz="2200" dirty="0">
                <a:solidFill>
                  <a:srgbClr val="002060"/>
                </a:solidFill>
                <a:latin typeface="Garamond" panose="02020404030301010803" pitchFamily="18" charset="0"/>
              </a:rPr>
              <a:t>Programme d’Amélioration génétique des cultures soja, maïs, manioc, riz, </a:t>
            </a:r>
            <a:r>
              <a:rPr lang="fr-FR" sz="2200" dirty="0" err="1">
                <a:solidFill>
                  <a:srgbClr val="002060"/>
                </a:solidFill>
                <a:latin typeface="Garamond" panose="02020404030301010803" pitchFamily="18" charset="0"/>
              </a:rPr>
              <a:t>etc</a:t>
            </a:r>
            <a:endParaRPr lang="fr-FR" sz="2200" dirty="0">
              <a:solidFill>
                <a:srgbClr val="002060"/>
              </a:solidFill>
              <a:latin typeface="Garamond" panose="02020404030301010803" pitchFamily="18" charset="0"/>
            </a:endParaRPr>
          </a:p>
          <a:p>
            <a:pPr marL="1257300" lvl="2" indent="-342900" algn="just">
              <a:buFont typeface="+mj-lt"/>
              <a:buAutoNum type="arabicPeriod"/>
            </a:pPr>
            <a:r>
              <a:rPr lang="fr-FR" sz="2200" dirty="0">
                <a:solidFill>
                  <a:srgbClr val="002060"/>
                </a:solidFill>
                <a:latin typeface="Garamond" panose="02020404030301010803" pitchFamily="18" charset="0"/>
              </a:rPr>
              <a:t>Programme de production de semences initiales à moyen et long terme pour disponibiliser la semence des variétés des principales cultures</a:t>
            </a:r>
          </a:p>
          <a:p>
            <a:pPr marL="1257300" lvl="2" indent="-342900" algn="just">
              <a:buFont typeface="+mj-lt"/>
              <a:buAutoNum type="arabicPeriod"/>
            </a:pPr>
            <a:r>
              <a:rPr lang="fr-FR" sz="2200" dirty="0">
                <a:solidFill>
                  <a:srgbClr val="002060"/>
                </a:solidFill>
                <a:latin typeface="Garamond" panose="02020404030301010803" pitchFamily="18" charset="0"/>
              </a:rPr>
              <a:t>Renforcement de capacité sur les itinéraires techniques des cultures impliquées et les normes de production de semence en appui à la Direction des Semences</a:t>
            </a:r>
          </a:p>
        </p:txBody>
      </p:sp>
      <p:pic>
        <p:nvPicPr>
          <p:cNvPr id="12" name="Image 11" descr="C:\Users\LENOVO\Desktop\Supports Forum\PROGRAMME MAV-02.png">
            <a:extLst>
              <a:ext uri="{FF2B5EF4-FFF2-40B4-BE49-F238E27FC236}">
                <a16:creationId xmlns:a16="http://schemas.microsoft.com/office/drawing/2014/main" id="{D57BC946-F899-7508-D276-F05EFE58E1BE}"/>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473572" y="55304"/>
            <a:ext cx="1662546" cy="623454"/>
          </a:xfrm>
          <a:prstGeom prst="rect">
            <a:avLst/>
          </a:prstGeom>
          <a:noFill/>
          <a:ln>
            <a:noFill/>
          </a:ln>
        </p:spPr>
      </p:pic>
    </p:spTree>
    <p:extLst>
      <p:ext uri="{BB962C8B-B14F-4D97-AF65-F5344CB8AC3E}">
        <p14:creationId xmlns:p14="http://schemas.microsoft.com/office/powerpoint/2010/main" val="4287664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46F95-5C6C-60A7-EA0E-6F50E1C93B95}"/>
              </a:ext>
            </a:extLst>
          </p:cNvPr>
          <p:cNvSpPr>
            <a:spLocks noGrp="1"/>
          </p:cNvSpPr>
          <p:nvPr>
            <p:ph type="title"/>
          </p:nvPr>
        </p:nvSpPr>
        <p:spPr>
          <a:xfrm>
            <a:off x="1579880" y="1109562"/>
            <a:ext cx="6314440" cy="803275"/>
          </a:xfrm>
        </p:spPr>
        <p:txBody>
          <a:bodyPr>
            <a:normAutofit/>
          </a:bodyPr>
          <a:lstStyle/>
          <a:p>
            <a:pPr marL="571500" indent="-571500">
              <a:buFont typeface="Arial" panose="020B0604020202020204" pitchFamily="34" charset="0"/>
              <a:buChar char="•"/>
            </a:pPr>
            <a:r>
              <a:rPr lang="fr-FR" sz="2400" b="1" dirty="0">
                <a:solidFill>
                  <a:srgbClr val="002060"/>
                </a:solidFill>
                <a:latin typeface="Garamond" panose="02020404030301010803" pitchFamily="18" charset="0"/>
              </a:rPr>
              <a:t>Direction des semences </a:t>
            </a:r>
          </a:p>
        </p:txBody>
      </p:sp>
      <p:sp>
        <p:nvSpPr>
          <p:cNvPr id="3" name="Espace réservé du contenu 2">
            <a:extLst>
              <a:ext uri="{FF2B5EF4-FFF2-40B4-BE49-F238E27FC236}">
                <a16:creationId xmlns:a16="http://schemas.microsoft.com/office/drawing/2014/main" id="{D344D719-069C-4B7B-3E02-1EC515EA67A4}"/>
              </a:ext>
            </a:extLst>
          </p:cNvPr>
          <p:cNvSpPr>
            <a:spLocks noGrp="1"/>
          </p:cNvSpPr>
          <p:nvPr>
            <p:ph idx="1"/>
          </p:nvPr>
        </p:nvSpPr>
        <p:spPr>
          <a:xfrm>
            <a:off x="441960" y="1767840"/>
            <a:ext cx="7452360" cy="4937760"/>
          </a:xfrm>
          <a:ln w="28575"/>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lnSpc>
                <a:spcPct val="170000"/>
              </a:lnSpc>
              <a:buFont typeface="Wingdings" panose="05000000000000000000" pitchFamily="2" charset="2"/>
              <a:buChar char="§"/>
            </a:pPr>
            <a:r>
              <a:rPr lang="fr-FR" sz="3100" dirty="0">
                <a:solidFill>
                  <a:srgbClr val="002060"/>
                </a:solidFill>
                <a:latin typeface="Garamond" panose="02020404030301010803" pitchFamily="18" charset="0"/>
              </a:rPr>
              <a:t>Finaliser tous les documents </a:t>
            </a:r>
            <a:r>
              <a:rPr lang="fr-FR" sz="3100" dirty="0" err="1">
                <a:solidFill>
                  <a:srgbClr val="002060"/>
                </a:solidFill>
                <a:latin typeface="Garamond" panose="02020404030301010803" pitchFamily="18" charset="0"/>
              </a:rPr>
              <a:t>reglémentaires</a:t>
            </a:r>
            <a:r>
              <a:rPr lang="fr-FR" sz="3100" dirty="0">
                <a:solidFill>
                  <a:srgbClr val="002060"/>
                </a:solidFill>
                <a:latin typeface="Garamond" panose="02020404030301010803" pitchFamily="18" charset="0"/>
              </a:rPr>
              <a:t> (décrets et arrêtés) et techniques (</a:t>
            </a:r>
            <a:r>
              <a:rPr lang="fr-FR" sz="3100" dirty="0" err="1">
                <a:solidFill>
                  <a:srgbClr val="002060"/>
                </a:solidFill>
                <a:latin typeface="Garamond" panose="02020404030301010803" pitchFamily="18" charset="0"/>
              </a:rPr>
              <a:t>Reglement</a:t>
            </a:r>
            <a:r>
              <a:rPr lang="fr-FR" sz="3100" dirty="0">
                <a:solidFill>
                  <a:srgbClr val="002060"/>
                </a:solidFill>
                <a:latin typeface="Garamond" panose="02020404030301010803" pitchFamily="18" charset="0"/>
              </a:rPr>
              <a:t> technique et Manuels de </a:t>
            </a:r>
            <a:r>
              <a:rPr lang="fr-FR" sz="3100" dirty="0" err="1">
                <a:solidFill>
                  <a:srgbClr val="002060"/>
                </a:solidFill>
                <a:latin typeface="Garamond" panose="02020404030301010803" pitchFamily="18" charset="0"/>
              </a:rPr>
              <a:t>procedures</a:t>
            </a:r>
            <a:r>
              <a:rPr lang="fr-FR" sz="3100" dirty="0">
                <a:solidFill>
                  <a:srgbClr val="002060"/>
                </a:solidFill>
                <a:latin typeface="Garamond" panose="02020404030301010803" pitchFamily="18" charset="0"/>
              </a:rPr>
              <a:t>) du sous secteur semencier</a:t>
            </a:r>
          </a:p>
          <a:p>
            <a:pPr algn="just">
              <a:lnSpc>
                <a:spcPct val="170000"/>
              </a:lnSpc>
              <a:buFont typeface="Wingdings" panose="05000000000000000000" pitchFamily="2" charset="2"/>
              <a:buChar char="§"/>
            </a:pPr>
            <a:r>
              <a:rPr lang="fr-FR" sz="3100" dirty="0">
                <a:solidFill>
                  <a:srgbClr val="002060"/>
                </a:solidFill>
                <a:latin typeface="Garamond" panose="02020404030301010803" pitchFamily="18" charset="0"/>
              </a:rPr>
              <a:t>Construire des infrastructures : Laboratoire d’analyses de semences à Libreville et des unités de contrôle et certification de la Direction des semences en province</a:t>
            </a:r>
          </a:p>
          <a:p>
            <a:pPr algn="just">
              <a:lnSpc>
                <a:spcPct val="170000"/>
              </a:lnSpc>
              <a:buFont typeface="Wingdings" panose="05000000000000000000" pitchFamily="2" charset="2"/>
              <a:buChar char="§"/>
            </a:pPr>
            <a:r>
              <a:rPr lang="fr-FR" sz="3100" dirty="0">
                <a:solidFill>
                  <a:srgbClr val="002060"/>
                </a:solidFill>
                <a:latin typeface="Garamond" panose="02020404030301010803" pitchFamily="18" charset="0"/>
              </a:rPr>
              <a:t>Equipements du laboratoire d’analyses de semences et des unités provinciales pour la conduite de l’assurance qualité</a:t>
            </a:r>
          </a:p>
          <a:p>
            <a:pPr algn="just">
              <a:lnSpc>
                <a:spcPct val="170000"/>
              </a:lnSpc>
              <a:buFont typeface="Wingdings" panose="05000000000000000000" pitchFamily="2" charset="2"/>
              <a:buChar char="§"/>
            </a:pPr>
            <a:endParaRPr lang="fr-FR" dirty="0"/>
          </a:p>
        </p:txBody>
      </p:sp>
      <p:pic>
        <p:nvPicPr>
          <p:cNvPr id="6" name="Image 5">
            <a:extLst>
              <a:ext uri="{FF2B5EF4-FFF2-40B4-BE49-F238E27FC236}">
                <a16:creationId xmlns:a16="http://schemas.microsoft.com/office/drawing/2014/main" id="{D6EEC9FB-7524-1DF3-5DC2-2FF0B4128006}"/>
              </a:ext>
            </a:extLst>
          </p:cNvPr>
          <p:cNvPicPr>
            <a:picLocks noChangeAspect="1"/>
          </p:cNvPicPr>
          <p:nvPr/>
        </p:nvPicPr>
        <p:blipFill>
          <a:blip r:embed="rId2"/>
          <a:stretch>
            <a:fillRect/>
          </a:stretch>
        </p:blipFill>
        <p:spPr>
          <a:xfrm>
            <a:off x="7894321" y="1331075"/>
            <a:ext cx="4043680" cy="5161800"/>
          </a:xfrm>
          <a:prstGeom prst="rect">
            <a:avLst/>
          </a:prstGeom>
        </p:spPr>
      </p:pic>
      <p:sp>
        <p:nvSpPr>
          <p:cNvPr id="8" name="ZoneTexte 7">
            <a:extLst>
              <a:ext uri="{FF2B5EF4-FFF2-40B4-BE49-F238E27FC236}">
                <a16:creationId xmlns:a16="http://schemas.microsoft.com/office/drawing/2014/main" id="{C700E470-339E-0E0A-7449-F7E4DC129CD2}"/>
              </a:ext>
            </a:extLst>
          </p:cNvPr>
          <p:cNvSpPr txBox="1"/>
          <p:nvPr/>
        </p:nvSpPr>
        <p:spPr>
          <a:xfrm>
            <a:off x="126999" y="130746"/>
            <a:ext cx="10104121" cy="1200329"/>
          </a:xfrm>
          <a:prstGeom prst="rect">
            <a:avLst/>
          </a:prstGeom>
          <a:noFill/>
        </p:spPr>
        <p:txBody>
          <a:bodyPr wrap="square">
            <a:spAutoFit/>
          </a:bodyPr>
          <a:lstStyle/>
          <a:p>
            <a:pPr algn="just">
              <a:lnSpc>
                <a:spcPct val="100000"/>
              </a:lnSpc>
              <a:spcBef>
                <a:spcPts val="0"/>
              </a:spcBef>
            </a:pPr>
            <a:r>
              <a:rPr lang="fr-FR" sz="2400" b="1" dirty="0">
                <a:solidFill>
                  <a:srgbClr val="00B050"/>
                </a:solidFill>
                <a:latin typeface="Garamond" panose="02020404030301010803" pitchFamily="18" charset="0"/>
              </a:rPr>
              <a:t>4. Mécanismes proposés pour la mise en œuvre d’une filière semencière structurée des principales cultures impliquées dans la fabrication des aliments pour 2027</a:t>
            </a:r>
          </a:p>
        </p:txBody>
      </p:sp>
      <p:pic>
        <p:nvPicPr>
          <p:cNvPr id="9" name="Image 8" descr="C:\Users\LENOVO\Desktop\Supports Forum\PROGRAMME MAV-02.png">
            <a:extLst>
              <a:ext uri="{FF2B5EF4-FFF2-40B4-BE49-F238E27FC236}">
                <a16:creationId xmlns:a16="http://schemas.microsoft.com/office/drawing/2014/main" id="{4B1F148B-586C-349A-281A-A2E92E0DC03E}"/>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529454" y="53398"/>
            <a:ext cx="1662546" cy="623454"/>
          </a:xfrm>
          <a:prstGeom prst="rect">
            <a:avLst/>
          </a:prstGeom>
          <a:noFill/>
          <a:ln>
            <a:noFill/>
          </a:ln>
        </p:spPr>
      </p:pic>
    </p:spTree>
    <p:extLst>
      <p:ext uri="{BB962C8B-B14F-4D97-AF65-F5344CB8AC3E}">
        <p14:creationId xmlns:p14="http://schemas.microsoft.com/office/powerpoint/2010/main" val="2987613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DDEDE-59C3-BAFD-7DBF-580E66DBAFA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BFCEF0E-6228-2AE5-8CE6-AB37E9092A74}"/>
              </a:ext>
            </a:extLst>
          </p:cNvPr>
          <p:cNvSpPr>
            <a:spLocks noGrp="1"/>
          </p:cNvSpPr>
          <p:nvPr>
            <p:ph idx="1"/>
          </p:nvPr>
        </p:nvSpPr>
        <p:spPr>
          <a:xfrm>
            <a:off x="218439" y="2167730"/>
            <a:ext cx="7127241" cy="4212750"/>
          </a:xfrm>
          <a:ln w="28575"/>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algn="just">
              <a:lnSpc>
                <a:spcPct val="170000"/>
              </a:lnSpc>
              <a:buFont typeface="Wingdings" panose="05000000000000000000" pitchFamily="2" charset="2"/>
              <a:buChar char="§"/>
            </a:pPr>
            <a:r>
              <a:rPr lang="fr-FR" sz="3100" dirty="0">
                <a:solidFill>
                  <a:srgbClr val="002060"/>
                </a:solidFill>
                <a:latin typeface="Garamond" panose="02020404030301010803" pitchFamily="18" charset="0"/>
              </a:rPr>
              <a:t>Renforcement des capacités des équipes (DHS, VATE) et recrutement du nouveau personnel spécialisé (Inspecteur semencier, laborantin, …)</a:t>
            </a:r>
          </a:p>
          <a:p>
            <a:pPr algn="just">
              <a:lnSpc>
                <a:spcPct val="170000"/>
              </a:lnSpc>
              <a:buFont typeface="Wingdings" panose="05000000000000000000" pitchFamily="2" charset="2"/>
              <a:buChar char="§"/>
            </a:pPr>
            <a:r>
              <a:rPr lang="fr-FR" sz="3100" dirty="0">
                <a:solidFill>
                  <a:srgbClr val="002060"/>
                </a:solidFill>
                <a:latin typeface="Garamond" panose="02020404030301010803" pitchFamily="18" charset="0"/>
              </a:rPr>
              <a:t>Equiper en moyens roulants : Pick up 4x4; moto pour les visites des champs semenciers, …</a:t>
            </a:r>
          </a:p>
          <a:p>
            <a:pPr algn="just">
              <a:lnSpc>
                <a:spcPct val="170000"/>
              </a:lnSpc>
              <a:buFont typeface="Wingdings" panose="05000000000000000000" pitchFamily="2" charset="2"/>
              <a:buChar char="§"/>
            </a:pPr>
            <a:r>
              <a:rPr lang="fr-FR" sz="3100" dirty="0">
                <a:solidFill>
                  <a:srgbClr val="002060"/>
                </a:solidFill>
                <a:latin typeface="Garamond" panose="02020404030301010803" pitchFamily="18" charset="0"/>
              </a:rPr>
              <a:t>Augmenter le budget à la Direction des Semences pour faciliter la mobilité et le travail sur le terrain et au laboratoire </a:t>
            </a:r>
          </a:p>
          <a:p>
            <a:pPr>
              <a:buFont typeface="Wingdings" panose="05000000000000000000" pitchFamily="2" charset="2"/>
              <a:buChar char="§"/>
            </a:pPr>
            <a:endParaRPr lang="fr-FR" dirty="0"/>
          </a:p>
        </p:txBody>
      </p:sp>
      <p:sp>
        <p:nvSpPr>
          <p:cNvPr id="6" name="ZoneTexte 5">
            <a:extLst>
              <a:ext uri="{FF2B5EF4-FFF2-40B4-BE49-F238E27FC236}">
                <a16:creationId xmlns:a16="http://schemas.microsoft.com/office/drawing/2014/main" id="{D41123D7-F8DA-9331-469F-B5F1FF0370D3}"/>
              </a:ext>
            </a:extLst>
          </p:cNvPr>
          <p:cNvSpPr txBox="1"/>
          <p:nvPr/>
        </p:nvSpPr>
        <p:spPr>
          <a:xfrm>
            <a:off x="218439" y="152400"/>
            <a:ext cx="9931401" cy="1200329"/>
          </a:xfrm>
          <a:prstGeom prst="rect">
            <a:avLst/>
          </a:prstGeom>
          <a:noFill/>
        </p:spPr>
        <p:txBody>
          <a:bodyPr wrap="square">
            <a:spAutoFit/>
          </a:bodyPr>
          <a:lstStyle/>
          <a:p>
            <a:pPr algn="just">
              <a:lnSpc>
                <a:spcPct val="100000"/>
              </a:lnSpc>
              <a:spcBef>
                <a:spcPts val="0"/>
              </a:spcBef>
            </a:pPr>
            <a:r>
              <a:rPr lang="fr-FR" sz="2400" b="1" dirty="0">
                <a:solidFill>
                  <a:srgbClr val="00B050"/>
                </a:solidFill>
                <a:latin typeface="Garamond" panose="02020404030301010803" pitchFamily="18" charset="0"/>
              </a:rPr>
              <a:t>4. Mécanismes proposés pour la mise en œuvre d’une filière semencière structurée des principales cultures impliquées dans la fabrication des aliments pour 2027</a:t>
            </a:r>
          </a:p>
        </p:txBody>
      </p:sp>
      <p:sp>
        <p:nvSpPr>
          <p:cNvPr id="7" name="Titre 1">
            <a:extLst>
              <a:ext uri="{FF2B5EF4-FFF2-40B4-BE49-F238E27FC236}">
                <a16:creationId xmlns:a16="http://schemas.microsoft.com/office/drawing/2014/main" id="{0F524BC0-EEF9-B26E-2E08-0288A909EBC1}"/>
              </a:ext>
            </a:extLst>
          </p:cNvPr>
          <p:cNvSpPr>
            <a:spLocks noGrp="1"/>
          </p:cNvSpPr>
          <p:nvPr>
            <p:ph type="title"/>
          </p:nvPr>
        </p:nvSpPr>
        <p:spPr>
          <a:xfrm>
            <a:off x="1275080" y="1352729"/>
            <a:ext cx="5674360" cy="803275"/>
          </a:xfrm>
        </p:spPr>
        <p:txBody>
          <a:bodyPr>
            <a:normAutofit/>
          </a:bodyPr>
          <a:lstStyle/>
          <a:p>
            <a:pPr marL="571500" indent="-571500">
              <a:buFont typeface="Arial" panose="020B0604020202020204" pitchFamily="34" charset="0"/>
              <a:buChar char="•"/>
            </a:pPr>
            <a:r>
              <a:rPr lang="fr-FR" sz="2400" b="1" dirty="0">
                <a:solidFill>
                  <a:srgbClr val="002060"/>
                </a:solidFill>
                <a:latin typeface="Garamond" panose="02020404030301010803" pitchFamily="18" charset="0"/>
              </a:rPr>
              <a:t>Direction des semences (2) </a:t>
            </a:r>
          </a:p>
        </p:txBody>
      </p:sp>
      <p:pic>
        <p:nvPicPr>
          <p:cNvPr id="9" name="Image 8">
            <a:extLst>
              <a:ext uri="{FF2B5EF4-FFF2-40B4-BE49-F238E27FC236}">
                <a16:creationId xmlns:a16="http://schemas.microsoft.com/office/drawing/2014/main" id="{A95ABDCF-3E76-C4C8-2BB3-D61E53B3587D}"/>
              </a:ext>
            </a:extLst>
          </p:cNvPr>
          <p:cNvPicPr>
            <a:picLocks noChangeAspect="1"/>
          </p:cNvPicPr>
          <p:nvPr/>
        </p:nvPicPr>
        <p:blipFill>
          <a:blip r:embed="rId2"/>
          <a:stretch>
            <a:fillRect/>
          </a:stretch>
        </p:blipFill>
        <p:spPr>
          <a:xfrm>
            <a:off x="7487920" y="1198880"/>
            <a:ext cx="4485641" cy="2829354"/>
          </a:xfrm>
          <a:prstGeom prst="rect">
            <a:avLst/>
          </a:prstGeom>
        </p:spPr>
      </p:pic>
      <p:pic>
        <p:nvPicPr>
          <p:cNvPr id="10" name="Image 9">
            <a:extLst>
              <a:ext uri="{FF2B5EF4-FFF2-40B4-BE49-F238E27FC236}">
                <a16:creationId xmlns:a16="http://schemas.microsoft.com/office/drawing/2014/main" id="{4CDC8B4C-254D-D21A-0D3A-A049E83E4D37}"/>
              </a:ext>
            </a:extLst>
          </p:cNvPr>
          <p:cNvPicPr>
            <a:picLocks noChangeAspect="1"/>
          </p:cNvPicPr>
          <p:nvPr/>
        </p:nvPicPr>
        <p:blipFill>
          <a:blip r:embed="rId3"/>
          <a:stretch>
            <a:fillRect/>
          </a:stretch>
        </p:blipFill>
        <p:spPr>
          <a:xfrm>
            <a:off x="7579360" y="3980439"/>
            <a:ext cx="4394201" cy="2603241"/>
          </a:xfrm>
          <a:prstGeom prst="rect">
            <a:avLst/>
          </a:prstGeom>
        </p:spPr>
      </p:pic>
      <p:pic>
        <p:nvPicPr>
          <p:cNvPr id="11" name="Image 10" descr="C:\Users\LENOVO\Desktop\Supports Forum\PROGRAMME MAV-02.png">
            <a:extLst>
              <a:ext uri="{FF2B5EF4-FFF2-40B4-BE49-F238E27FC236}">
                <a16:creationId xmlns:a16="http://schemas.microsoft.com/office/drawing/2014/main" id="{97FE9122-2AF1-0E2F-8C57-B5DF7556DE8F}"/>
              </a:ext>
            </a:extLst>
          </p:cNvPr>
          <p:cNvPicPr/>
          <p:nvPr/>
        </p:nvPicPr>
        <p:blipFill rotWithShape="1">
          <a:blip r:embed="rId4" cstate="print">
            <a:extLst>
              <a:ext uri="{28A0092B-C50C-407E-A947-70E740481C1C}">
                <a14:useLocalDpi xmlns:a14="http://schemas.microsoft.com/office/drawing/2010/main" val="0"/>
              </a:ext>
            </a:extLst>
          </a:blip>
          <a:srcRect b="75565"/>
          <a:stretch>
            <a:fillRect/>
          </a:stretch>
        </p:blipFill>
        <p:spPr bwMode="auto">
          <a:xfrm>
            <a:off x="10529454" y="129110"/>
            <a:ext cx="1662546" cy="623454"/>
          </a:xfrm>
          <a:prstGeom prst="rect">
            <a:avLst/>
          </a:prstGeom>
          <a:noFill/>
          <a:ln>
            <a:noFill/>
          </a:ln>
        </p:spPr>
      </p:pic>
    </p:spTree>
    <p:extLst>
      <p:ext uri="{BB962C8B-B14F-4D97-AF65-F5344CB8AC3E}">
        <p14:creationId xmlns:p14="http://schemas.microsoft.com/office/powerpoint/2010/main" val="12600941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AF2AE-C281-8946-8A04-90C04779E20D}"/>
            </a:ext>
          </a:extLst>
        </p:cNvPr>
        <p:cNvGrpSpPr/>
        <p:nvPr/>
      </p:nvGrpSpPr>
      <p:grpSpPr>
        <a:xfrm>
          <a:off x="0" y="0"/>
          <a:ext cx="0" cy="0"/>
          <a:chOff x="0" y="0"/>
          <a:chExt cx="0" cy="0"/>
        </a:xfrm>
      </p:grpSpPr>
      <p:sp>
        <p:nvSpPr>
          <p:cNvPr id="10" name="Titre 5">
            <a:extLst>
              <a:ext uri="{FF2B5EF4-FFF2-40B4-BE49-F238E27FC236}">
                <a16:creationId xmlns:a16="http://schemas.microsoft.com/office/drawing/2014/main" id="{B976D96B-6451-214D-FD5E-6058DC8406BB}"/>
              </a:ext>
            </a:extLst>
          </p:cNvPr>
          <p:cNvSpPr txBox="1">
            <a:spLocks noGrp="1"/>
          </p:cNvSpPr>
          <p:nvPr>
            <p:ph type="title"/>
          </p:nvPr>
        </p:nvSpPr>
        <p:spPr>
          <a:xfrm>
            <a:off x="4822724" y="2776"/>
            <a:ext cx="6808837" cy="646331"/>
          </a:xfrm>
          <a:prstGeom prst="rect">
            <a:avLst/>
          </a:prstGeom>
          <a:noFill/>
        </p:spPr>
        <p:txBody>
          <a:bodyPr wrap="square" rtlCol="0">
            <a:spAutoFit/>
          </a:bodyPr>
          <a:lstStyle/>
          <a:p>
            <a:r>
              <a:rPr lang="fr-FR" sz="3600" dirty="0">
                <a:solidFill>
                  <a:srgbClr val="00B050"/>
                </a:solidFill>
                <a:latin typeface="Cambria" panose="02040503050406030204" pitchFamily="18" charset="0"/>
                <a:ea typeface="Cambria" panose="02040503050406030204" pitchFamily="18" charset="0"/>
              </a:rPr>
              <a:t> </a:t>
            </a:r>
            <a:endParaRPr lang="en-US" sz="3600" b="1" dirty="0">
              <a:solidFill>
                <a:srgbClr val="00B050"/>
              </a:solidFill>
              <a:latin typeface="Cambria" panose="02040503050406030204" pitchFamily="18" charset="0"/>
              <a:ea typeface="Cambria" panose="02040503050406030204" pitchFamily="18" charset="0"/>
            </a:endParaRPr>
          </a:p>
        </p:txBody>
      </p:sp>
      <p:sp>
        <p:nvSpPr>
          <p:cNvPr id="54" name="Oval 26">
            <a:extLst>
              <a:ext uri="{FF2B5EF4-FFF2-40B4-BE49-F238E27FC236}">
                <a16:creationId xmlns:a16="http://schemas.microsoft.com/office/drawing/2014/main" id="{97704CAF-E0BE-0CD6-7DE8-FA63DEB46EE9}"/>
              </a:ext>
            </a:extLst>
          </p:cNvPr>
          <p:cNvSpPr/>
          <p:nvPr/>
        </p:nvSpPr>
        <p:spPr>
          <a:xfrm>
            <a:off x="6183474" y="1871634"/>
            <a:ext cx="1794174" cy="1028978"/>
          </a:xfrm>
          <a:prstGeom prst="ellipse">
            <a:avLst/>
          </a:prstGeom>
          <a:ln w="28575">
            <a:solidFill>
              <a:srgbClr val="66FF33"/>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ja-JP" sz="1600" b="1" i="0" u="none" strike="noStrike" kern="1200" cap="none" spc="0" normalizeH="0" baseline="0" noProof="0" dirty="0">
                <a:ln>
                  <a:noFill/>
                </a:ln>
                <a:solidFill>
                  <a:srgbClr val="002060"/>
                </a:solidFill>
                <a:effectLst/>
                <a:uLnTx/>
                <a:uFillTx/>
                <a:latin typeface="Arial" panose="020B0604020202020204"/>
                <a:ea typeface="+mn-ea"/>
                <a:cs typeface="+mn-cs"/>
              </a:rPr>
              <a:t>Semence de souche (G</a:t>
            </a:r>
            <a:r>
              <a:rPr kumimoji="0" lang="en-US" altLang="ja-JP" sz="1600" b="1" i="0" u="none" strike="noStrike" kern="1200" cap="none" spc="0" normalizeH="0" baseline="-25000" noProof="0" dirty="0">
                <a:ln>
                  <a:noFill/>
                </a:ln>
                <a:solidFill>
                  <a:srgbClr val="002060"/>
                </a:solidFill>
                <a:effectLst/>
                <a:uLnTx/>
                <a:uFillTx/>
                <a:latin typeface="Arial" panose="020B0604020202020204"/>
                <a:ea typeface="+mn-ea"/>
                <a:cs typeface="+mn-cs"/>
              </a:rPr>
              <a:t>0</a:t>
            </a:r>
            <a:r>
              <a:rPr kumimoji="0" lang="en-US" altLang="ja-JP" sz="1600" b="1" i="0" u="none" strike="noStrike" kern="1200" cap="none" spc="0" normalizeH="0" baseline="0" noProof="0" dirty="0">
                <a:ln>
                  <a:noFill/>
                </a:ln>
                <a:solidFill>
                  <a:srgbClr val="002060"/>
                </a:solidFill>
                <a:effectLst/>
                <a:uLnTx/>
                <a:uFillTx/>
                <a:latin typeface="Arial" panose="020B0604020202020204"/>
                <a:ea typeface="+mn-ea"/>
                <a:cs typeface="+mn-cs"/>
              </a:rPr>
              <a:t>)</a:t>
            </a:r>
            <a:endParaRPr kumimoji="1" lang="ja-JP" altLang="en-US" sz="16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58" name="左矢印 23">
            <a:extLst>
              <a:ext uri="{FF2B5EF4-FFF2-40B4-BE49-F238E27FC236}">
                <a16:creationId xmlns:a16="http://schemas.microsoft.com/office/drawing/2014/main" id="{E7595AC2-33EB-0401-4235-1ECDB9ACAF5C}"/>
              </a:ext>
            </a:extLst>
          </p:cNvPr>
          <p:cNvSpPr/>
          <p:nvPr/>
        </p:nvSpPr>
        <p:spPr>
          <a:xfrm rot="16200000">
            <a:off x="6857312" y="2819281"/>
            <a:ext cx="367139" cy="548637"/>
          </a:xfrm>
          <a:prstGeom prst="leftArrow">
            <a:avLst>
              <a:gd name="adj1" fmla="val 50000"/>
              <a:gd name="adj2" fmla="val 50000"/>
            </a:avLst>
          </a:prstGeom>
          <a:solidFill>
            <a:srgbClr val="66FF3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9" name="左矢印 23">
            <a:extLst>
              <a:ext uri="{FF2B5EF4-FFF2-40B4-BE49-F238E27FC236}">
                <a16:creationId xmlns:a16="http://schemas.microsoft.com/office/drawing/2014/main" id="{DBF036C4-7332-BB13-449C-7B926CE3AD42}"/>
              </a:ext>
            </a:extLst>
          </p:cNvPr>
          <p:cNvSpPr/>
          <p:nvPr/>
        </p:nvSpPr>
        <p:spPr>
          <a:xfrm rot="16200000">
            <a:off x="6878909" y="3569740"/>
            <a:ext cx="323950" cy="548637"/>
          </a:xfrm>
          <a:prstGeom prst="leftArrow">
            <a:avLst/>
          </a:prstGeom>
          <a:solidFill>
            <a:srgbClr val="66FF3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60" name="左矢印 23">
            <a:extLst>
              <a:ext uri="{FF2B5EF4-FFF2-40B4-BE49-F238E27FC236}">
                <a16:creationId xmlns:a16="http://schemas.microsoft.com/office/drawing/2014/main" id="{CA804455-7AE7-FC48-E74B-DE854A85CF5E}"/>
              </a:ext>
            </a:extLst>
          </p:cNvPr>
          <p:cNvSpPr/>
          <p:nvPr/>
        </p:nvSpPr>
        <p:spPr>
          <a:xfrm rot="16200000">
            <a:off x="6862875" y="4337212"/>
            <a:ext cx="405837" cy="498814"/>
          </a:xfrm>
          <a:prstGeom prst="leftArrow">
            <a:avLst>
              <a:gd name="adj1" fmla="val 50000"/>
              <a:gd name="adj2" fmla="val 47832"/>
            </a:avLst>
          </a:prstGeom>
          <a:solidFill>
            <a:srgbClr val="66FF3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73" name="ZoneTexte 72">
            <a:extLst>
              <a:ext uri="{FF2B5EF4-FFF2-40B4-BE49-F238E27FC236}">
                <a16:creationId xmlns:a16="http://schemas.microsoft.com/office/drawing/2014/main" id="{4FF4DACF-6326-53ED-DF8A-33BFF587FF89}"/>
              </a:ext>
            </a:extLst>
          </p:cNvPr>
          <p:cNvSpPr txBox="1"/>
          <p:nvPr/>
        </p:nvSpPr>
        <p:spPr>
          <a:xfrm>
            <a:off x="2403692" y="1556162"/>
            <a:ext cx="2238800" cy="738664"/>
          </a:xfrm>
          <a:prstGeom prst="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fr-FR" sz="1400" b="1" i="0" u="none" strike="noStrike" kern="1200" cap="none" spc="0" normalizeH="0" baseline="0" noProof="0" dirty="0">
                <a:ln>
                  <a:noFill/>
                </a:ln>
                <a:solidFill>
                  <a:srgbClr val="002060"/>
                </a:solidFill>
                <a:effectLst/>
                <a:uLnTx/>
                <a:uFillTx/>
                <a:latin typeface="Arial" panose="020B0604020202020204"/>
                <a:ea typeface="+mn-ea"/>
                <a:cs typeface="+mn-cs"/>
              </a:rPr>
              <a:t>PNSAV-PS</a:t>
            </a:r>
            <a:r>
              <a:rPr lang="fr-FR" sz="1400" b="1" dirty="0">
                <a:solidFill>
                  <a:srgbClr val="002060"/>
                </a:solidFill>
                <a:latin typeface="Arial" panose="020B0604020202020204"/>
              </a:rPr>
              <a:t>,</a:t>
            </a:r>
            <a:r>
              <a:rPr kumimoji="0" lang="fr-FR" sz="1400" b="1" i="0" u="none" strike="noStrike" kern="1200" cap="none" spc="0" normalizeH="0" noProof="0" dirty="0">
                <a:ln>
                  <a:noFill/>
                </a:ln>
                <a:solidFill>
                  <a:srgbClr val="002060"/>
                </a:solidFill>
                <a:effectLst/>
                <a:uLnTx/>
                <a:uFillTx/>
                <a:latin typeface="Arial" panose="020B0604020202020204"/>
                <a:ea typeface="+mn-ea"/>
                <a:cs typeface="+mn-cs"/>
              </a:rPr>
              <a:t> (INSAB), centres internationaux de recherches </a:t>
            </a:r>
            <a:endParaRPr kumimoji="0" lang="en-US" sz="14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13159A2B-E3C9-5654-7523-4768673047D2}"/>
              </a:ext>
            </a:extLst>
          </p:cNvPr>
          <p:cNvSpPr txBox="1"/>
          <p:nvPr/>
        </p:nvSpPr>
        <p:spPr>
          <a:xfrm>
            <a:off x="2838101" y="2506411"/>
            <a:ext cx="1829958" cy="523220"/>
          </a:xfrm>
          <a:prstGeom prst="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1400" b="1" dirty="0">
                <a:solidFill>
                  <a:srgbClr val="002060"/>
                </a:solidFill>
                <a:latin typeface="Candera"/>
              </a:rPr>
              <a:t>PNSAV-PS/Direction des semences</a:t>
            </a:r>
            <a:endParaRPr lang="en-US" sz="1400" b="1" dirty="0">
              <a:solidFill>
                <a:srgbClr val="002060"/>
              </a:solidFill>
              <a:latin typeface="Candera"/>
            </a:endParaRPr>
          </a:p>
        </p:txBody>
      </p:sp>
      <p:sp>
        <p:nvSpPr>
          <p:cNvPr id="8" name="Rectangle 7">
            <a:extLst>
              <a:ext uri="{FF2B5EF4-FFF2-40B4-BE49-F238E27FC236}">
                <a16:creationId xmlns:a16="http://schemas.microsoft.com/office/drawing/2014/main" id="{521BAC55-4720-84D4-C42C-36CE29EDE09A}"/>
              </a:ext>
            </a:extLst>
          </p:cNvPr>
          <p:cNvSpPr/>
          <p:nvPr/>
        </p:nvSpPr>
        <p:spPr>
          <a:xfrm>
            <a:off x="133272" y="3285292"/>
            <a:ext cx="1858020" cy="738664"/>
          </a:xfrm>
          <a:prstGeom prst="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fr-FR" sz="1400" dirty="0">
                <a:solidFill>
                  <a:srgbClr val="002060"/>
                </a:solidFill>
                <a:latin typeface="Candera"/>
                <a:ea typeface="Calibri" panose="020F0502020204030204" pitchFamily="34" charset="0"/>
                <a:cs typeface="Arial" panose="020B0604020202020204" pitchFamily="34" charset="0"/>
              </a:rPr>
              <a:t>Commission Technique d’Homologation Variétale (CTHV)</a:t>
            </a:r>
            <a:endParaRPr lang="en-US" sz="1400" dirty="0">
              <a:solidFill>
                <a:srgbClr val="002060"/>
              </a:solidFill>
              <a:latin typeface="Candera"/>
              <a:cs typeface="Arial" panose="020B0604020202020204" pitchFamily="34" charset="0"/>
            </a:endParaRPr>
          </a:p>
        </p:txBody>
      </p:sp>
      <p:sp>
        <p:nvSpPr>
          <p:cNvPr id="15" name="ZoneTexte 14">
            <a:extLst>
              <a:ext uri="{FF2B5EF4-FFF2-40B4-BE49-F238E27FC236}">
                <a16:creationId xmlns:a16="http://schemas.microsoft.com/office/drawing/2014/main" id="{4A0A26CD-4AAA-F5F0-03EA-ABF0244D1567}"/>
              </a:ext>
            </a:extLst>
          </p:cNvPr>
          <p:cNvSpPr txBox="1"/>
          <p:nvPr/>
        </p:nvSpPr>
        <p:spPr>
          <a:xfrm>
            <a:off x="5318970" y="3294960"/>
            <a:ext cx="326807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a:solidFill>
                  <a:srgbClr val="002060"/>
                </a:solidFill>
              </a:rPr>
              <a:t>Semence de prébase (G</a:t>
            </a:r>
            <a:r>
              <a:rPr lang="fr-FR" baseline="-25000" dirty="0">
                <a:solidFill>
                  <a:srgbClr val="002060"/>
                </a:solidFill>
              </a:rPr>
              <a:t>1</a:t>
            </a:r>
            <a:r>
              <a:rPr lang="fr-FR" dirty="0">
                <a:solidFill>
                  <a:srgbClr val="002060"/>
                </a:solidFill>
              </a:rPr>
              <a:t> à G</a:t>
            </a:r>
            <a:r>
              <a:rPr lang="fr-FR" baseline="-25000" dirty="0">
                <a:solidFill>
                  <a:srgbClr val="002060"/>
                </a:solidFill>
              </a:rPr>
              <a:t>3</a:t>
            </a:r>
            <a:r>
              <a:rPr lang="fr-FR" dirty="0">
                <a:solidFill>
                  <a:srgbClr val="002060"/>
                </a:solidFill>
              </a:rPr>
              <a:t>)</a:t>
            </a:r>
            <a:endParaRPr lang="en-US" dirty="0">
              <a:solidFill>
                <a:srgbClr val="002060"/>
              </a:solidFill>
            </a:endParaRPr>
          </a:p>
        </p:txBody>
      </p:sp>
      <p:sp>
        <p:nvSpPr>
          <p:cNvPr id="64" name="ZoneTexte 63">
            <a:extLst>
              <a:ext uri="{FF2B5EF4-FFF2-40B4-BE49-F238E27FC236}">
                <a16:creationId xmlns:a16="http://schemas.microsoft.com/office/drawing/2014/main" id="{E325CBAD-65F2-AE3A-AAE7-1E6A2A54E96E}"/>
              </a:ext>
            </a:extLst>
          </p:cNvPr>
          <p:cNvSpPr txBox="1"/>
          <p:nvPr/>
        </p:nvSpPr>
        <p:spPr>
          <a:xfrm>
            <a:off x="5318970" y="4013663"/>
            <a:ext cx="326807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a:solidFill>
                  <a:srgbClr val="002060"/>
                </a:solidFill>
              </a:rPr>
              <a:t>Semence de base G</a:t>
            </a:r>
            <a:r>
              <a:rPr lang="fr-FR" baseline="-25000" dirty="0">
                <a:solidFill>
                  <a:srgbClr val="002060"/>
                </a:solidFill>
              </a:rPr>
              <a:t>4</a:t>
            </a:r>
            <a:endParaRPr lang="en-US" baseline="-25000" dirty="0">
              <a:solidFill>
                <a:srgbClr val="002060"/>
              </a:solidFill>
            </a:endParaRPr>
          </a:p>
        </p:txBody>
      </p:sp>
      <p:sp>
        <p:nvSpPr>
          <p:cNvPr id="65" name="ZoneTexte 64">
            <a:extLst>
              <a:ext uri="{FF2B5EF4-FFF2-40B4-BE49-F238E27FC236}">
                <a16:creationId xmlns:a16="http://schemas.microsoft.com/office/drawing/2014/main" id="{714D681D-B940-0AE4-36EB-FCEED2C0D2BE}"/>
              </a:ext>
            </a:extLst>
          </p:cNvPr>
          <p:cNvSpPr txBox="1"/>
          <p:nvPr/>
        </p:nvSpPr>
        <p:spPr>
          <a:xfrm>
            <a:off x="5318970" y="4817698"/>
            <a:ext cx="324509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a:solidFill>
                  <a:srgbClr val="002060"/>
                </a:solidFill>
              </a:rPr>
              <a:t>Semence commerciale R</a:t>
            </a:r>
            <a:r>
              <a:rPr lang="fr-FR" baseline="-25000" dirty="0">
                <a:solidFill>
                  <a:srgbClr val="002060"/>
                </a:solidFill>
              </a:rPr>
              <a:t>1 </a:t>
            </a:r>
            <a:r>
              <a:rPr lang="fr-FR" dirty="0">
                <a:solidFill>
                  <a:srgbClr val="002060"/>
                </a:solidFill>
              </a:rPr>
              <a:t>et R</a:t>
            </a:r>
            <a:r>
              <a:rPr lang="fr-FR" baseline="-25000" dirty="0">
                <a:solidFill>
                  <a:srgbClr val="002060"/>
                </a:solidFill>
              </a:rPr>
              <a:t>2</a:t>
            </a:r>
            <a:endParaRPr lang="en-US" baseline="-25000" dirty="0">
              <a:solidFill>
                <a:srgbClr val="002060"/>
              </a:solidFill>
            </a:endParaRPr>
          </a:p>
        </p:txBody>
      </p:sp>
      <p:sp>
        <p:nvSpPr>
          <p:cNvPr id="2" name="ZoneTexte 1">
            <a:extLst>
              <a:ext uri="{FF2B5EF4-FFF2-40B4-BE49-F238E27FC236}">
                <a16:creationId xmlns:a16="http://schemas.microsoft.com/office/drawing/2014/main" id="{BE9A19DB-0995-11D2-74AE-0AAC77172DEF}"/>
              </a:ext>
            </a:extLst>
          </p:cNvPr>
          <p:cNvSpPr txBox="1"/>
          <p:nvPr/>
        </p:nvSpPr>
        <p:spPr>
          <a:xfrm>
            <a:off x="160490" y="1818793"/>
            <a:ext cx="1886209" cy="338554"/>
          </a:xfrm>
          <a:prstGeom prst="rect">
            <a:avLst/>
          </a:prstGeom>
          <a:noFill/>
          <a:ln w="9525">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sz="1600" dirty="0">
                <a:solidFill>
                  <a:srgbClr val="002060"/>
                </a:solidFill>
                <a:latin typeface="Candera"/>
              </a:rPr>
              <a:t>Création variétale</a:t>
            </a:r>
            <a:endParaRPr lang="en-US" sz="1600" dirty="0">
              <a:solidFill>
                <a:srgbClr val="002060"/>
              </a:solidFill>
              <a:latin typeface="Candera"/>
            </a:endParaRPr>
          </a:p>
        </p:txBody>
      </p:sp>
      <p:sp>
        <p:nvSpPr>
          <p:cNvPr id="5" name="ZoneTexte 4">
            <a:extLst>
              <a:ext uri="{FF2B5EF4-FFF2-40B4-BE49-F238E27FC236}">
                <a16:creationId xmlns:a16="http://schemas.microsoft.com/office/drawing/2014/main" id="{5E6C81BC-C1A0-C691-F9F5-F7C468BB73FE}"/>
              </a:ext>
            </a:extLst>
          </p:cNvPr>
          <p:cNvSpPr txBox="1"/>
          <p:nvPr/>
        </p:nvSpPr>
        <p:spPr>
          <a:xfrm>
            <a:off x="158715" y="2583355"/>
            <a:ext cx="2244977" cy="369332"/>
          </a:xfrm>
          <a:prstGeom prst="rect">
            <a:avLst/>
          </a:prstGeom>
          <a:noFill/>
          <a:ln w="9525">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dirty="0">
                <a:solidFill>
                  <a:srgbClr val="002060"/>
                </a:solidFill>
                <a:latin typeface="Candera"/>
              </a:rPr>
              <a:t>DHS (UPOV)/VATE</a:t>
            </a:r>
            <a:endParaRPr lang="en-US" dirty="0">
              <a:solidFill>
                <a:srgbClr val="002060"/>
              </a:solidFill>
              <a:latin typeface="Candera"/>
            </a:endParaRPr>
          </a:p>
        </p:txBody>
      </p:sp>
      <p:sp>
        <p:nvSpPr>
          <p:cNvPr id="6" name="ZoneTexte 5">
            <a:extLst>
              <a:ext uri="{FF2B5EF4-FFF2-40B4-BE49-F238E27FC236}">
                <a16:creationId xmlns:a16="http://schemas.microsoft.com/office/drawing/2014/main" id="{0D945C3D-CD99-9085-B4D6-1179FD583604}"/>
              </a:ext>
            </a:extLst>
          </p:cNvPr>
          <p:cNvSpPr txBox="1"/>
          <p:nvPr/>
        </p:nvSpPr>
        <p:spPr>
          <a:xfrm>
            <a:off x="8750582" y="2643761"/>
            <a:ext cx="3254736" cy="400110"/>
          </a:xfrm>
          <a:prstGeom prst="rect">
            <a:avLst/>
          </a:prstGeom>
          <a:solidFill>
            <a:srgbClr val="66FF33"/>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fr-FR" sz="2000" b="1" dirty="0"/>
              <a:t>Les acteurs</a:t>
            </a:r>
            <a:endParaRPr lang="en-US" sz="2000" b="1" dirty="0"/>
          </a:p>
        </p:txBody>
      </p:sp>
      <p:sp>
        <p:nvSpPr>
          <p:cNvPr id="11" name="Accolade fermante 10">
            <a:extLst>
              <a:ext uri="{FF2B5EF4-FFF2-40B4-BE49-F238E27FC236}">
                <a16:creationId xmlns:a16="http://schemas.microsoft.com/office/drawing/2014/main" id="{F4FA6600-7432-2FA3-C5A9-DEC16FCFED01}"/>
              </a:ext>
            </a:extLst>
          </p:cNvPr>
          <p:cNvSpPr/>
          <p:nvPr/>
        </p:nvSpPr>
        <p:spPr>
          <a:xfrm>
            <a:off x="8587048" y="3363531"/>
            <a:ext cx="199506" cy="897774"/>
          </a:xfrm>
          <a:prstGeom prst="rightBrace">
            <a:avLst/>
          </a:prstGeom>
          <a:ln>
            <a:solidFill>
              <a:srgbClr val="27EE06"/>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12" name="ZoneTexte 11">
            <a:extLst>
              <a:ext uri="{FF2B5EF4-FFF2-40B4-BE49-F238E27FC236}">
                <a16:creationId xmlns:a16="http://schemas.microsoft.com/office/drawing/2014/main" id="{D8280DA4-EED8-CF20-6534-7D9CBBC11CA4}"/>
              </a:ext>
            </a:extLst>
          </p:cNvPr>
          <p:cNvSpPr txBox="1"/>
          <p:nvPr/>
        </p:nvSpPr>
        <p:spPr>
          <a:xfrm>
            <a:off x="8786553" y="3332785"/>
            <a:ext cx="242406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solidFill>
                  <a:srgbClr val="C00000"/>
                </a:solidFill>
                <a:latin typeface="Candera"/>
              </a:rPr>
              <a:t>PNSAV-PS</a:t>
            </a:r>
          </a:p>
          <a:p>
            <a:pPr algn="ctr"/>
            <a:r>
              <a:rPr lang="fr-FR" sz="1400" b="1" dirty="0">
                <a:solidFill>
                  <a:srgbClr val="C00000"/>
                </a:solidFill>
                <a:latin typeface="Candera"/>
              </a:rPr>
              <a:t>(stations et centres de recherches)</a:t>
            </a:r>
            <a:endParaRPr lang="en-US" sz="1400" dirty="0">
              <a:solidFill>
                <a:srgbClr val="C00000"/>
              </a:solidFill>
              <a:latin typeface="Candera"/>
            </a:endParaRPr>
          </a:p>
        </p:txBody>
      </p:sp>
      <p:sp>
        <p:nvSpPr>
          <p:cNvPr id="71" name="ZoneTexte 70">
            <a:extLst>
              <a:ext uri="{FF2B5EF4-FFF2-40B4-BE49-F238E27FC236}">
                <a16:creationId xmlns:a16="http://schemas.microsoft.com/office/drawing/2014/main" id="{4C8388E3-02E1-663F-FCC6-11A1668659E6}"/>
              </a:ext>
            </a:extLst>
          </p:cNvPr>
          <p:cNvSpPr txBox="1"/>
          <p:nvPr/>
        </p:nvSpPr>
        <p:spPr>
          <a:xfrm>
            <a:off x="8892766" y="4507241"/>
            <a:ext cx="2427317"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400" b="1" dirty="0">
                <a:solidFill>
                  <a:srgbClr val="C00000"/>
                </a:solidFill>
              </a:rPr>
              <a:t>Agrimultiplicateurs/</a:t>
            </a:r>
          </a:p>
          <a:p>
            <a:pPr algn="ctr"/>
            <a:r>
              <a:rPr lang="fr-FR" sz="1400" b="1" dirty="0">
                <a:solidFill>
                  <a:srgbClr val="C00000"/>
                </a:solidFill>
              </a:rPr>
              <a:t>Etablissements semenciers (FOURNISSEURS)</a:t>
            </a:r>
            <a:endParaRPr lang="en-US" sz="1400" b="1" dirty="0">
              <a:solidFill>
                <a:srgbClr val="C00000"/>
              </a:solidFill>
            </a:endParaRPr>
          </a:p>
        </p:txBody>
      </p:sp>
      <p:sp>
        <p:nvSpPr>
          <p:cNvPr id="74" name="ZoneTexte 73">
            <a:extLst>
              <a:ext uri="{FF2B5EF4-FFF2-40B4-BE49-F238E27FC236}">
                <a16:creationId xmlns:a16="http://schemas.microsoft.com/office/drawing/2014/main" id="{8F54DFCC-CBE5-25F7-640A-417CC0803EEC}"/>
              </a:ext>
            </a:extLst>
          </p:cNvPr>
          <p:cNvSpPr txBox="1"/>
          <p:nvPr/>
        </p:nvSpPr>
        <p:spPr>
          <a:xfrm>
            <a:off x="8846741" y="5426713"/>
            <a:ext cx="242731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b="1" dirty="0">
                <a:solidFill>
                  <a:srgbClr val="C00000"/>
                </a:solidFill>
              </a:rPr>
              <a:t>MARCHANDS, VENDEURS, ACHETEURS, DISTRIBUTEURS, TRANSPORTEURS</a:t>
            </a:r>
            <a:r>
              <a:rPr lang="fr-FR" sz="1200" b="1" dirty="0">
                <a:solidFill>
                  <a:srgbClr val="002060"/>
                </a:solidFill>
              </a:rPr>
              <a:t>, …</a:t>
            </a:r>
            <a:endParaRPr lang="en-US" sz="1200" b="1" dirty="0">
              <a:solidFill>
                <a:srgbClr val="002060"/>
              </a:solidFill>
            </a:endParaRPr>
          </a:p>
        </p:txBody>
      </p:sp>
      <p:sp>
        <p:nvSpPr>
          <p:cNvPr id="76" name="ZoneTexte 75">
            <a:extLst>
              <a:ext uri="{FF2B5EF4-FFF2-40B4-BE49-F238E27FC236}">
                <a16:creationId xmlns:a16="http://schemas.microsoft.com/office/drawing/2014/main" id="{49DEEC01-859D-F6EA-8F01-C04600DFB76E}"/>
              </a:ext>
            </a:extLst>
          </p:cNvPr>
          <p:cNvSpPr txBox="1"/>
          <p:nvPr/>
        </p:nvSpPr>
        <p:spPr>
          <a:xfrm>
            <a:off x="8877767" y="6408817"/>
            <a:ext cx="2396291" cy="276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1200" b="1" dirty="0">
                <a:solidFill>
                  <a:srgbClr val="C00000"/>
                </a:solidFill>
                <a:latin typeface="Candera"/>
              </a:rPr>
              <a:t>BÉNÉFICIAIRES FINAUX</a:t>
            </a:r>
            <a:endParaRPr lang="en-US" sz="1200" b="1" dirty="0">
              <a:solidFill>
                <a:srgbClr val="C00000"/>
              </a:solidFill>
              <a:latin typeface="Candera"/>
            </a:endParaRPr>
          </a:p>
        </p:txBody>
      </p:sp>
      <p:sp>
        <p:nvSpPr>
          <p:cNvPr id="14" name="ZoneTexte 13">
            <a:extLst>
              <a:ext uri="{FF2B5EF4-FFF2-40B4-BE49-F238E27FC236}">
                <a16:creationId xmlns:a16="http://schemas.microsoft.com/office/drawing/2014/main" id="{1D6D3299-266D-3442-1692-DCB2CE361E5F}"/>
              </a:ext>
            </a:extLst>
          </p:cNvPr>
          <p:cNvSpPr txBox="1"/>
          <p:nvPr/>
        </p:nvSpPr>
        <p:spPr>
          <a:xfrm>
            <a:off x="11453617" y="3324566"/>
            <a:ext cx="677108" cy="1530961"/>
          </a:xfrm>
          <a:prstGeom prst="rect">
            <a:avLst/>
          </a:prstGeom>
        </p:spPr>
        <p:style>
          <a:lnRef idx="2">
            <a:schemeClr val="accent1"/>
          </a:lnRef>
          <a:fillRef idx="1">
            <a:schemeClr val="lt1"/>
          </a:fillRef>
          <a:effectRef idx="0">
            <a:schemeClr val="accent1"/>
          </a:effectRef>
          <a:fontRef idx="minor">
            <a:schemeClr val="dk1"/>
          </a:fontRef>
        </p:style>
        <p:txBody>
          <a:bodyPr vert="vert" wrap="square" rtlCol="0">
            <a:spAutoFit/>
          </a:bodyPr>
          <a:lstStyle/>
          <a:p>
            <a:pPr algn="ctr"/>
            <a:r>
              <a:rPr lang="fr-FR" sz="1600" b="1" dirty="0">
                <a:solidFill>
                  <a:srgbClr val="C00000"/>
                </a:solidFill>
              </a:rPr>
              <a:t>Direction des semences</a:t>
            </a:r>
            <a:endParaRPr lang="en-US" sz="1600" b="1" dirty="0">
              <a:solidFill>
                <a:srgbClr val="C00000"/>
              </a:solidFill>
            </a:endParaRPr>
          </a:p>
        </p:txBody>
      </p:sp>
      <p:sp>
        <p:nvSpPr>
          <p:cNvPr id="77" name="Accolade fermante 76">
            <a:extLst>
              <a:ext uri="{FF2B5EF4-FFF2-40B4-BE49-F238E27FC236}">
                <a16:creationId xmlns:a16="http://schemas.microsoft.com/office/drawing/2014/main" id="{E4E31650-B958-EE8A-C2BB-6627E72B462D}"/>
              </a:ext>
            </a:extLst>
          </p:cNvPr>
          <p:cNvSpPr/>
          <p:nvPr/>
        </p:nvSpPr>
        <p:spPr>
          <a:xfrm>
            <a:off x="11274058" y="3682083"/>
            <a:ext cx="173275" cy="1173444"/>
          </a:xfrm>
          <a:prstGeom prst="rightBrace">
            <a:avLst/>
          </a:prstGeom>
          <a:solidFill>
            <a:schemeClr val="bg1"/>
          </a:solidFill>
          <a:ln>
            <a:solidFill>
              <a:srgbClr val="27EE06"/>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18" name="Flèche droite 17">
            <a:extLst>
              <a:ext uri="{FF2B5EF4-FFF2-40B4-BE49-F238E27FC236}">
                <a16:creationId xmlns:a16="http://schemas.microsoft.com/office/drawing/2014/main" id="{21588E63-1F2F-E818-9D5C-1FD575BCAC92}"/>
              </a:ext>
            </a:extLst>
          </p:cNvPr>
          <p:cNvSpPr/>
          <p:nvPr/>
        </p:nvSpPr>
        <p:spPr>
          <a:xfrm>
            <a:off x="8587047" y="4754958"/>
            <a:ext cx="358463" cy="480224"/>
          </a:xfrm>
          <a:prstGeom prst="rightArrow">
            <a:avLst/>
          </a:prstGeom>
          <a:solidFill>
            <a:srgbClr val="66FF33"/>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78" name="Flèche droite 77">
            <a:extLst>
              <a:ext uri="{FF2B5EF4-FFF2-40B4-BE49-F238E27FC236}">
                <a16:creationId xmlns:a16="http://schemas.microsoft.com/office/drawing/2014/main" id="{76D651C9-80F9-E9AF-B378-21AEA3087DAF}"/>
              </a:ext>
            </a:extLst>
          </p:cNvPr>
          <p:cNvSpPr/>
          <p:nvPr/>
        </p:nvSpPr>
        <p:spPr>
          <a:xfrm>
            <a:off x="2049676" y="1893902"/>
            <a:ext cx="354016" cy="263445"/>
          </a:xfrm>
          <a:prstGeom prst="rightArrow">
            <a:avLst/>
          </a:prstGeom>
          <a:solidFill>
            <a:srgbClr val="34E62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0" name="ZoneTexte 79">
            <a:extLst>
              <a:ext uri="{FF2B5EF4-FFF2-40B4-BE49-F238E27FC236}">
                <a16:creationId xmlns:a16="http://schemas.microsoft.com/office/drawing/2014/main" id="{C59C6417-3E9D-1C91-91C4-5398C7CD76EE}"/>
              </a:ext>
            </a:extLst>
          </p:cNvPr>
          <p:cNvSpPr txBox="1"/>
          <p:nvPr/>
        </p:nvSpPr>
        <p:spPr>
          <a:xfrm>
            <a:off x="5390245" y="978358"/>
            <a:ext cx="3132982" cy="646331"/>
          </a:xfrm>
          <a:prstGeom prst="rect">
            <a:avLst/>
          </a:prstGeom>
          <a:solidFill>
            <a:srgbClr val="66FF33"/>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fr-FR" b="1" dirty="0"/>
              <a:t>Schéma actuel de Production de semence </a:t>
            </a:r>
            <a:endParaRPr lang="en-US" b="1" dirty="0"/>
          </a:p>
        </p:txBody>
      </p:sp>
      <p:sp>
        <p:nvSpPr>
          <p:cNvPr id="82" name="左矢印 23">
            <a:extLst>
              <a:ext uri="{FF2B5EF4-FFF2-40B4-BE49-F238E27FC236}">
                <a16:creationId xmlns:a16="http://schemas.microsoft.com/office/drawing/2014/main" id="{40BA0515-A55D-D93B-FF92-5BAB69F06AFB}"/>
              </a:ext>
            </a:extLst>
          </p:cNvPr>
          <p:cNvSpPr/>
          <p:nvPr/>
        </p:nvSpPr>
        <p:spPr>
          <a:xfrm rot="16200000">
            <a:off x="860389" y="4504523"/>
            <a:ext cx="348719" cy="277632"/>
          </a:xfrm>
          <a:prstGeom prst="leftArrow">
            <a:avLst/>
          </a:prstGeom>
          <a:solidFill>
            <a:srgbClr val="66FF33"/>
          </a:solidFill>
          <a:ln>
            <a:solidFill>
              <a:srgbClr val="66FF33"/>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83" name="左矢印 23">
            <a:extLst>
              <a:ext uri="{FF2B5EF4-FFF2-40B4-BE49-F238E27FC236}">
                <a16:creationId xmlns:a16="http://schemas.microsoft.com/office/drawing/2014/main" id="{B640849A-C6CE-42E6-24E7-BD39AAC97859}"/>
              </a:ext>
            </a:extLst>
          </p:cNvPr>
          <p:cNvSpPr/>
          <p:nvPr/>
        </p:nvSpPr>
        <p:spPr>
          <a:xfrm rot="16200000">
            <a:off x="940075" y="3022233"/>
            <a:ext cx="327037" cy="277629"/>
          </a:xfrm>
          <a:prstGeom prst="leftArrow">
            <a:avLst/>
          </a:prstGeom>
          <a:solidFill>
            <a:srgbClr val="66FF3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84" name="左矢印 23">
            <a:extLst>
              <a:ext uri="{FF2B5EF4-FFF2-40B4-BE49-F238E27FC236}">
                <a16:creationId xmlns:a16="http://schemas.microsoft.com/office/drawing/2014/main" id="{8F9DDEB7-E52B-7724-ED0F-08FB112B8288}"/>
              </a:ext>
            </a:extLst>
          </p:cNvPr>
          <p:cNvSpPr/>
          <p:nvPr/>
        </p:nvSpPr>
        <p:spPr>
          <a:xfrm rot="16200000">
            <a:off x="895352" y="2231434"/>
            <a:ext cx="391635" cy="277631"/>
          </a:xfrm>
          <a:prstGeom prst="leftArrow">
            <a:avLst/>
          </a:prstGeom>
          <a:solidFill>
            <a:srgbClr val="34E62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85" name="左矢印 23">
            <a:extLst>
              <a:ext uri="{FF2B5EF4-FFF2-40B4-BE49-F238E27FC236}">
                <a16:creationId xmlns:a16="http://schemas.microsoft.com/office/drawing/2014/main" id="{3680DF7B-9D17-2BF8-8E96-C8059754F069}"/>
              </a:ext>
            </a:extLst>
          </p:cNvPr>
          <p:cNvSpPr/>
          <p:nvPr/>
        </p:nvSpPr>
        <p:spPr>
          <a:xfrm rot="16200000">
            <a:off x="840618" y="5168579"/>
            <a:ext cx="368815" cy="312031"/>
          </a:xfrm>
          <a:prstGeom prst="leftArrow">
            <a:avLst/>
          </a:prstGeom>
          <a:solidFill>
            <a:srgbClr val="66FF33"/>
          </a:solidFill>
          <a:ln>
            <a:solidFill>
              <a:srgbClr val="66FF33"/>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26" name="ZoneTexte 25">
            <a:extLst>
              <a:ext uri="{FF2B5EF4-FFF2-40B4-BE49-F238E27FC236}">
                <a16:creationId xmlns:a16="http://schemas.microsoft.com/office/drawing/2014/main" id="{79D64C95-161F-67FB-7CB2-3A42F16FF8CD}"/>
              </a:ext>
            </a:extLst>
          </p:cNvPr>
          <p:cNvSpPr txBox="1"/>
          <p:nvPr/>
        </p:nvSpPr>
        <p:spPr>
          <a:xfrm>
            <a:off x="2299525" y="4041718"/>
            <a:ext cx="2188311" cy="1169551"/>
          </a:xfrm>
          <a:prstGeom prst="rect">
            <a:avLst/>
          </a:prstGeom>
          <a:noFill/>
          <a:ln w="12700">
            <a:solidFill>
              <a:schemeClr val="tx1"/>
            </a:solidFill>
          </a:ln>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fr-FR" sz="1400" dirty="0">
                <a:solidFill>
                  <a:srgbClr val="002060"/>
                </a:solidFill>
                <a:latin typeface="Candera"/>
              </a:rPr>
              <a:t>Sous la conduite du Directeur Général de l’Agriculture (CNS) + tous les autres acteurs de la filière semencière</a:t>
            </a:r>
            <a:endParaRPr lang="en-US" sz="1400" dirty="0">
              <a:solidFill>
                <a:srgbClr val="002060"/>
              </a:solidFill>
              <a:latin typeface="Candera"/>
            </a:endParaRPr>
          </a:p>
        </p:txBody>
      </p:sp>
      <p:sp>
        <p:nvSpPr>
          <p:cNvPr id="88" name="Flèche droite 87">
            <a:extLst>
              <a:ext uri="{FF2B5EF4-FFF2-40B4-BE49-F238E27FC236}">
                <a16:creationId xmlns:a16="http://schemas.microsoft.com/office/drawing/2014/main" id="{A760BFC7-4EAF-42D6-EA8C-1BD40E08CE00}"/>
              </a:ext>
            </a:extLst>
          </p:cNvPr>
          <p:cNvSpPr/>
          <p:nvPr/>
        </p:nvSpPr>
        <p:spPr>
          <a:xfrm>
            <a:off x="2414572" y="2640217"/>
            <a:ext cx="423529" cy="285705"/>
          </a:xfrm>
          <a:prstGeom prst="rightArrow">
            <a:avLst/>
          </a:prstGeom>
          <a:solidFill>
            <a:srgbClr val="34E62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9" name="Flèche droite 88">
            <a:extLst>
              <a:ext uri="{FF2B5EF4-FFF2-40B4-BE49-F238E27FC236}">
                <a16:creationId xmlns:a16="http://schemas.microsoft.com/office/drawing/2014/main" id="{E0D91010-5A71-4E16-C7B1-7A49BC3B9BE0}"/>
              </a:ext>
            </a:extLst>
          </p:cNvPr>
          <p:cNvSpPr/>
          <p:nvPr/>
        </p:nvSpPr>
        <p:spPr>
          <a:xfrm>
            <a:off x="2144198" y="4671298"/>
            <a:ext cx="308203" cy="270650"/>
          </a:xfrm>
          <a:prstGeom prst="rightArrow">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 name="Accolade fermante 26">
            <a:extLst>
              <a:ext uri="{FF2B5EF4-FFF2-40B4-BE49-F238E27FC236}">
                <a16:creationId xmlns:a16="http://schemas.microsoft.com/office/drawing/2014/main" id="{96DFCA83-213F-CB0C-29F5-8A0369ACF397}"/>
              </a:ext>
            </a:extLst>
          </p:cNvPr>
          <p:cNvSpPr/>
          <p:nvPr/>
        </p:nvSpPr>
        <p:spPr>
          <a:xfrm>
            <a:off x="1987067" y="3479626"/>
            <a:ext cx="258563" cy="2625040"/>
          </a:xfrm>
          <a:prstGeom prst="rightBrace">
            <a:avLst/>
          </a:prstGeom>
          <a:noFill/>
          <a:ln>
            <a:solidFill>
              <a:srgbClr val="66FF33"/>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28" name="Rectangle 27">
            <a:extLst>
              <a:ext uri="{FF2B5EF4-FFF2-40B4-BE49-F238E27FC236}">
                <a16:creationId xmlns:a16="http://schemas.microsoft.com/office/drawing/2014/main" id="{7F133E9C-2067-617B-AB6B-61E14315C811}"/>
              </a:ext>
            </a:extLst>
          </p:cNvPr>
          <p:cNvSpPr/>
          <p:nvPr/>
        </p:nvSpPr>
        <p:spPr>
          <a:xfrm>
            <a:off x="176980" y="993489"/>
            <a:ext cx="4408522" cy="507831"/>
          </a:xfrm>
          <a:prstGeom prst="rect">
            <a:avLst/>
          </a:prstGeom>
          <a:solidFill>
            <a:srgbClr val="66FF33"/>
          </a:solidFill>
          <a:ln>
            <a:noFill/>
          </a:ln>
        </p:spPr>
        <p:style>
          <a:lnRef idx="3">
            <a:schemeClr val="lt1"/>
          </a:lnRef>
          <a:fillRef idx="1">
            <a:schemeClr val="accent6"/>
          </a:fillRef>
          <a:effectRef idx="1">
            <a:schemeClr val="accent6"/>
          </a:effectRef>
          <a:fontRef idx="minor">
            <a:schemeClr val="lt1"/>
          </a:fontRef>
        </p:style>
        <p:txBody>
          <a:bodyPr wrap="square">
            <a:spAutoFit/>
          </a:bodyPr>
          <a:lstStyle/>
          <a:p>
            <a:pPr algn="ctr">
              <a:lnSpc>
                <a:spcPct val="150000"/>
              </a:lnSpc>
            </a:pPr>
            <a:r>
              <a:rPr lang="fr-FR" b="1" dirty="0">
                <a:solidFill>
                  <a:schemeClr val="bg1"/>
                </a:solidFill>
                <a:latin typeface="Candara" panose="020E0502030303020204" pitchFamily="34" charset="0"/>
                <a:ea typeface="Cambria" panose="02040503050406030204" pitchFamily="18" charset="0"/>
              </a:rPr>
              <a:t>De la variété à la semence de qualité </a:t>
            </a:r>
          </a:p>
        </p:txBody>
      </p:sp>
      <p:cxnSp>
        <p:nvCxnSpPr>
          <p:cNvPr id="23" name="Connecteur en angle 22">
            <a:extLst>
              <a:ext uri="{FF2B5EF4-FFF2-40B4-BE49-F238E27FC236}">
                <a16:creationId xmlns:a16="http://schemas.microsoft.com/office/drawing/2014/main" id="{22E94E42-4DDB-DD44-E90F-06E8106950E7}"/>
              </a:ext>
            </a:extLst>
          </p:cNvPr>
          <p:cNvCxnSpPr/>
          <p:nvPr/>
        </p:nvCxnSpPr>
        <p:spPr>
          <a:xfrm flipV="1">
            <a:off x="830622" y="2381554"/>
            <a:ext cx="5341972" cy="4200220"/>
          </a:xfrm>
          <a:prstGeom prst="bentConnector3">
            <a:avLst>
              <a:gd name="adj1" fmla="val 74552"/>
            </a:avLst>
          </a:prstGeom>
          <a:ln w="57150">
            <a:solidFill>
              <a:srgbClr val="66FF33"/>
            </a:solidFill>
            <a:tailEnd type="triangle"/>
          </a:ln>
        </p:spPr>
        <p:style>
          <a:lnRef idx="3">
            <a:schemeClr val="accent6"/>
          </a:lnRef>
          <a:fillRef idx="0">
            <a:schemeClr val="accent6"/>
          </a:fillRef>
          <a:effectRef idx="2">
            <a:schemeClr val="accent6"/>
          </a:effectRef>
          <a:fontRef idx="minor">
            <a:schemeClr val="tx1"/>
          </a:fontRef>
        </p:style>
      </p:cxnSp>
      <p:cxnSp>
        <p:nvCxnSpPr>
          <p:cNvPr id="31" name="Connecteur droit 30">
            <a:extLst>
              <a:ext uri="{FF2B5EF4-FFF2-40B4-BE49-F238E27FC236}">
                <a16:creationId xmlns:a16="http://schemas.microsoft.com/office/drawing/2014/main" id="{47C39872-DE2B-24E7-845E-D3E605CCEA2E}"/>
              </a:ext>
            </a:extLst>
          </p:cNvPr>
          <p:cNvCxnSpPr/>
          <p:nvPr/>
        </p:nvCxnSpPr>
        <p:spPr>
          <a:xfrm>
            <a:off x="849994" y="6264301"/>
            <a:ext cx="0" cy="305109"/>
          </a:xfrm>
          <a:prstGeom prst="line">
            <a:avLst/>
          </a:prstGeom>
          <a:ln w="57150">
            <a:solidFill>
              <a:srgbClr val="66FF33"/>
            </a:solidFill>
          </a:ln>
        </p:spPr>
        <p:style>
          <a:lnRef idx="3">
            <a:schemeClr val="accent6"/>
          </a:lnRef>
          <a:fillRef idx="0">
            <a:schemeClr val="accent6"/>
          </a:fillRef>
          <a:effectRef idx="2">
            <a:schemeClr val="accent6"/>
          </a:effectRef>
          <a:fontRef idx="minor">
            <a:schemeClr val="tx1"/>
          </a:fontRef>
        </p:style>
      </p:cxnSp>
      <p:sp>
        <p:nvSpPr>
          <p:cNvPr id="62" name="左矢印 23">
            <a:extLst>
              <a:ext uri="{FF2B5EF4-FFF2-40B4-BE49-F238E27FC236}">
                <a16:creationId xmlns:a16="http://schemas.microsoft.com/office/drawing/2014/main" id="{C0D4AEDD-C2FE-029A-C49C-9F68FF86ECFF}"/>
              </a:ext>
            </a:extLst>
          </p:cNvPr>
          <p:cNvSpPr/>
          <p:nvPr/>
        </p:nvSpPr>
        <p:spPr>
          <a:xfrm rot="16200000">
            <a:off x="9675163" y="6111891"/>
            <a:ext cx="394651" cy="321190"/>
          </a:xfrm>
          <a:prstGeom prst="leftArrow">
            <a:avLst/>
          </a:prstGeom>
          <a:solidFill>
            <a:srgbClr val="66FF33"/>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32" name="Flèche vers le haut 31">
            <a:extLst>
              <a:ext uri="{FF2B5EF4-FFF2-40B4-BE49-F238E27FC236}">
                <a16:creationId xmlns:a16="http://schemas.microsoft.com/office/drawing/2014/main" id="{648A81F3-5F60-07D4-93A0-8E07FE5AF4FE}"/>
              </a:ext>
            </a:extLst>
          </p:cNvPr>
          <p:cNvSpPr/>
          <p:nvPr/>
        </p:nvSpPr>
        <p:spPr>
          <a:xfrm>
            <a:off x="10196870" y="6051812"/>
            <a:ext cx="333168" cy="393194"/>
          </a:xfrm>
          <a:prstGeom prst="upArrow">
            <a:avLst/>
          </a:prstGeom>
          <a:solidFill>
            <a:srgbClr val="66FF33"/>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3" name="左矢印 23">
            <a:extLst>
              <a:ext uri="{FF2B5EF4-FFF2-40B4-BE49-F238E27FC236}">
                <a16:creationId xmlns:a16="http://schemas.microsoft.com/office/drawing/2014/main" id="{CE37E33D-DE4F-3600-8720-4E79395513E7}"/>
              </a:ext>
            </a:extLst>
          </p:cNvPr>
          <p:cNvSpPr/>
          <p:nvPr/>
        </p:nvSpPr>
        <p:spPr>
          <a:xfrm rot="16200000">
            <a:off x="9854914" y="3999682"/>
            <a:ext cx="467168" cy="551240"/>
          </a:xfrm>
          <a:prstGeom prst="leftArrow">
            <a:avLst/>
          </a:prstGeom>
          <a:solidFill>
            <a:srgbClr val="66FF33"/>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7" name="左矢印 23">
            <a:extLst>
              <a:ext uri="{FF2B5EF4-FFF2-40B4-BE49-F238E27FC236}">
                <a16:creationId xmlns:a16="http://schemas.microsoft.com/office/drawing/2014/main" id="{2754DE97-FCD2-12DD-5B7D-FC1832B38BC5}"/>
              </a:ext>
            </a:extLst>
          </p:cNvPr>
          <p:cNvSpPr/>
          <p:nvPr/>
        </p:nvSpPr>
        <p:spPr>
          <a:xfrm rot="16200000">
            <a:off x="9888529" y="5203703"/>
            <a:ext cx="266953" cy="330456"/>
          </a:xfrm>
          <a:prstGeom prst="leftArrow">
            <a:avLst/>
          </a:prstGeom>
          <a:solidFill>
            <a:srgbClr val="66FF33"/>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2" name="ZoneTexte 51">
            <a:extLst>
              <a:ext uri="{FF2B5EF4-FFF2-40B4-BE49-F238E27FC236}">
                <a16:creationId xmlns:a16="http://schemas.microsoft.com/office/drawing/2014/main" id="{A17A088E-72B0-8F85-1750-A4864CB363A4}"/>
              </a:ext>
            </a:extLst>
          </p:cNvPr>
          <p:cNvSpPr txBox="1"/>
          <p:nvPr/>
        </p:nvSpPr>
        <p:spPr>
          <a:xfrm>
            <a:off x="105048" y="4789537"/>
            <a:ext cx="1852965" cy="338554"/>
          </a:xfrm>
          <a:prstGeom prst="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1600" dirty="0">
                <a:solidFill>
                  <a:srgbClr val="002060"/>
                </a:solidFill>
                <a:latin typeface="Candera"/>
              </a:rPr>
              <a:t>Homologation</a:t>
            </a:r>
            <a:endParaRPr lang="en-US" sz="1600" dirty="0">
              <a:solidFill>
                <a:srgbClr val="002060"/>
              </a:solidFill>
              <a:latin typeface="Candera"/>
            </a:endParaRPr>
          </a:p>
        </p:txBody>
      </p:sp>
      <p:sp>
        <p:nvSpPr>
          <p:cNvPr id="56" name="ZoneTexte 55">
            <a:extLst>
              <a:ext uri="{FF2B5EF4-FFF2-40B4-BE49-F238E27FC236}">
                <a16:creationId xmlns:a16="http://schemas.microsoft.com/office/drawing/2014/main" id="{76895BB6-7DA4-B943-9CD9-790B151AAD4C}"/>
              </a:ext>
            </a:extLst>
          </p:cNvPr>
          <p:cNvSpPr txBox="1"/>
          <p:nvPr/>
        </p:nvSpPr>
        <p:spPr>
          <a:xfrm>
            <a:off x="139590" y="5525637"/>
            <a:ext cx="1793582" cy="738664"/>
          </a:xfrm>
          <a:prstGeom prst="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1400" dirty="0">
                <a:solidFill>
                  <a:srgbClr val="002060"/>
                </a:solidFill>
                <a:latin typeface="Candera"/>
              </a:rPr>
              <a:t>Inscription au Catalogue National de Variétés</a:t>
            </a:r>
            <a:endParaRPr lang="en-US" sz="1400" dirty="0">
              <a:solidFill>
                <a:srgbClr val="002060"/>
              </a:solidFill>
              <a:latin typeface="Candera"/>
            </a:endParaRPr>
          </a:p>
        </p:txBody>
      </p:sp>
      <p:sp>
        <p:nvSpPr>
          <p:cNvPr id="63" name="左矢印 23">
            <a:extLst>
              <a:ext uri="{FF2B5EF4-FFF2-40B4-BE49-F238E27FC236}">
                <a16:creationId xmlns:a16="http://schemas.microsoft.com/office/drawing/2014/main" id="{00040F95-F9AC-3862-0477-0242EBDCA94F}"/>
              </a:ext>
            </a:extLst>
          </p:cNvPr>
          <p:cNvSpPr/>
          <p:nvPr/>
        </p:nvSpPr>
        <p:spPr>
          <a:xfrm rot="16200000">
            <a:off x="856032" y="4532293"/>
            <a:ext cx="348719" cy="277632"/>
          </a:xfrm>
          <a:prstGeom prst="leftArrow">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66" name="左矢印 23">
            <a:extLst>
              <a:ext uri="{FF2B5EF4-FFF2-40B4-BE49-F238E27FC236}">
                <a16:creationId xmlns:a16="http://schemas.microsoft.com/office/drawing/2014/main" id="{B073EAD8-6C0F-0780-106D-F42BCFE0739F}"/>
              </a:ext>
            </a:extLst>
          </p:cNvPr>
          <p:cNvSpPr/>
          <p:nvPr/>
        </p:nvSpPr>
        <p:spPr>
          <a:xfrm rot="16200000">
            <a:off x="836261" y="5196349"/>
            <a:ext cx="368815" cy="312031"/>
          </a:xfrm>
          <a:prstGeom prst="leftArrow">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4" name="ZoneTexte 3">
            <a:extLst>
              <a:ext uri="{FF2B5EF4-FFF2-40B4-BE49-F238E27FC236}">
                <a16:creationId xmlns:a16="http://schemas.microsoft.com/office/drawing/2014/main" id="{253EF54F-3893-F3F8-918D-69E3897CB8F6}"/>
              </a:ext>
            </a:extLst>
          </p:cNvPr>
          <p:cNvSpPr txBox="1"/>
          <p:nvPr/>
        </p:nvSpPr>
        <p:spPr>
          <a:xfrm>
            <a:off x="7993515" y="1688977"/>
            <a:ext cx="1586077"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1400" b="1" dirty="0">
                <a:solidFill>
                  <a:srgbClr val="002060"/>
                </a:solidFill>
              </a:rPr>
              <a:t>Maintenance variétale</a:t>
            </a:r>
          </a:p>
        </p:txBody>
      </p:sp>
      <p:sp>
        <p:nvSpPr>
          <p:cNvPr id="7" name="Titre 1">
            <a:extLst>
              <a:ext uri="{FF2B5EF4-FFF2-40B4-BE49-F238E27FC236}">
                <a16:creationId xmlns:a16="http://schemas.microsoft.com/office/drawing/2014/main" id="{FBD2E515-7FE8-A72C-94BB-85ECE94E0DEE}"/>
              </a:ext>
            </a:extLst>
          </p:cNvPr>
          <p:cNvSpPr txBox="1">
            <a:spLocks/>
          </p:cNvSpPr>
          <p:nvPr/>
        </p:nvSpPr>
        <p:spPr>
          <a:xfrm>
            <a:off x="176980" y="39766"/>
            <a:ext cx="10353057" cy="893072"/>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2800" b="1" dirty="0">
                <a:solidFill>
                  <a:srgbClr val="C00000"/>
                </a:solidFill>
                <a:latin typeface="Garamond" panose="02020404030301010803" pitchFamily="18" charset="0"/>
              </a:rPr>
              <a:t>Filière semencière structurée pour la production d’une semence de qualité pour la production de la provende</a:t>
            </a:r>
            <a:endParaRPr lang="fr-FR" sz="12800" dirty="0">
              <a:solidFill>
                <a:srgbClr val="C00000"/>
              </a:solidFill>
            </a:endParaRPr>
          </a:p>
        </p:txBody>
      </p:sp>
      <p:sp>
        <p:nvSpPr>
          <p:cNvPr id="13" name="左矢印 23">
            <a:extLst>
              <a:ext uri="{FF2B5EF4-FFF2-40B4-BE49-F238E27FC236}">
                <a16:creationId xmlns:a16="http://schemas.microsoft.com/office/drawing/2014/main" id="{7156380B-0707-B16E-C34D-2FEF521A1AF1}"/>
              </a:ext>
            </a:extLst>
          </p:cNvPr>
          <p:cNvSpPr/>
          <p:nvPr/>
        </p:nvSpPr>
        <p:spPr>
          <a:xfrm rot="8870598">
            <a:off x="7689830" y="1767955"/>
            <a:ext cx="369694" cy="357445"/>
          </a:xfrm>
          <a:prstGeom prst="leftArrow">
            <a:avLst/>
          </a:prstGeom>
          <a:solidFill>
            <a:srgbClr val="66FF33"/>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16" name="Flèche : angle droit 15">
            <a:extLst>
              <a:ext uri="{FF2B5EF4-FFF2-40B4-BE49-F238E27FC236}">
                <a16:creationId xmlns:a16="http://schemas.microsoft.com/office/drawing/2014/main" id="{3ADBA16D-3903-D99B-AF02-375CAFCBD830}"/>
              </a:ext>
            </a:extLst>
          </p:cNvPr>
          <p:cNvSpPr/>
          <p:nvPr/>
        </p:nvSpPr>
        <p:spPr>
          <a:xfrm rot="5400000">
            <a:off x="7521914" y="4702697"/>
            <a:ext cx="832864" cy="1816789"/>
          </a:xfrm>
          <a:prstGeom prst="bentUpArrow">
            <a:avLst/>
          </a:prstGeom>
          <a:solidFill>
            <a:srgbClr val="25ED1B"/>
          </a:solidFill>
          <a:ln>
            <a:solidFill>
              <a:srgbClr val="27EE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descr="C:\Users\LENOVO\Desktop\Supports Forum\PROGRAMME MAV-02.png">
            <a:extLst>
              <a:ext uri="{FF2B5EF4-FFF2-40B4-BE49-F238E27FC236}">
                <a16:creationId xmlns:a16="http://schemas.microsoft.com/office/drawing/2014/main" id="{B76D42CA-57C6-19A3-C387-0310D909BB62}"/>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30038" y="55680"/>
            <a:ext cx="1662546" cy="623454"/>
          </a:xfrm>
          <a:prstGeom prst="rect">
            <a:avLst/>
          </a:prstGeom>
          <a:noFill/>
          <a:ln>
            <a:noFill/>
          </a:ln>
        </p:spPr>
      </p:pic>
    </p:spTree>
    <p:extLst>
      <p:ext uri="{BB962C8B-B14F-4D97-AF65-F5344CB8AC3E}">
        <p14:creationId xmlns:p14="http://schemas.microsoft.com/office/powerpoint/2010/main" val="31967629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764A05-B195-26B5-2BE2-10FF2228F82B}"/>
              </a:ext>
            </a:extLst>
          </p:cNvPr>
          <p:cNvSpPr>
            <a:spLocks noGrp="1"/>
          </p:cNvSpPr>
          <p:nvPr>
            <p:ph type="title"/>
          </p:nvPr>
        </p:nvSpPr>
        <p:spPr>
          <a:xfrm>
            <a:off x="254000" y="365125"/>
            <a:ext cx="11099800" cy="661035"/>
          </a:xfrm>
        </p:spPr>
        <p:txBody>
          <a:bodyPr>
            <a:normAutofit fontScale="90000"/>
          </a:bodyPr>
          <a:lstStyle/>
          <a:p>
            <a:r>
              <a:rPr lang="fr-FR" b="1" dirty="0">
                <a:solidFill>
                  <a:srgbClr val="00B050"/>
                </a:solidFill>
                <a:latin typeface="Garamond" panose="02020404030301010803" pitchFamily="18" charset="0"/>
              </a:rPr>
              <a:t>5. Conclusion</a:t>
            </a:r>
          </a:p>
        </p:txBody>
      </p:sp>
      <p:sp>
        <p:nvSpPr>
          <p:cNvPr id="3" name="Espace réservé du contenu 2">
            <a:extLst>
              <a:ext uri="{FF2B5EF4-FFF2-40B4-BE49-F238E27FC236}">
                <a16:creationId xmlns:a16="http://schemas.microsoft.com/office/drawing/2014/main" id="{A482D32C-10B8-43D7-8398-205026C8C492}"/>
              </a:ext>
            </a:extLst>
          </p:cNvPr>
          <p:cNvSpPr>
            <a:spLocks noGrp="1"/>
          </p:cNvSpPr>
          <p:nvPr>
            <p:ph idx="1"/>
          </p:nvPr>
        </p:nvSpPr>
        <p:spPr>
          <a:xfrm>
            <a:off x="254000" y="1066800"/>
            <a:ext cx="9052560" cy="5648960"/>
          </a:xfrm>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pPr algn="just">
              <a:lnSpc>
                <a:spcPct val="170000"/>
              </a:lnSpc>
              <a:spcBef>
                <a:spcPts val="0"/>
              </a:spcBef>
              <a:buFont typeface="Wingdings" panose="05000000000000000000" pitchFamily="2" charset="2"/>
              <a:buChar char="§"/>
            </a:pPr>
            <a:r>
              <a:rPr lang="fr-FR" sz="3800" dirty="0">
                <a:solidFill>
                  <a:srgbClr val="002060"/>
                </a:solidFill>
                <a:latin typeface="Garamond" panose="02020404030301010803" pitchFamily="18" charset="0"/>
              </a:rPr>
              <a:t>Le développement d’un système semencier formel performant joue un rôle fondamental dans la chaîne de production du maïs, du soja, et de l’arachide, qui sont des matières première clés dans la fabrication de la provende </a:t>
            </a:r>
          </a:p>
          <a:p>
            <a:pPr marL="0" indent="0" algn="just">
              <a:lnSpc>
                <a:spcPct val="170000"/>
              </a:lnSpc>
              <a:spcBef>
                <a:spcPts val="0"/>
              </a:spcBef>
              <a:buNone/>
            </a:pPr>
            <a:endParaRPr lang="fr-FR" sz="3800" dirty="0">
              <a:solidFill>
                <a:srgbClr val="002060"/>
              </a:solidFill>
              <a:latin typeface="Garamond" panose="02020404030301010803" pitchFamily="18" charset="0"/>
            </a:endParaRPr>
          </a:p>
          <a:p>
            <a:pPr algn="just">
              <a:lnSpc>
                <a:spcPct val="170000"/>
              </a:lnSpc>
              <a:spcBef>
                <a:spcPts val="0"/>
              </a:spcBef>
              <a:buFont typeface="Wingdings" panose="05000000000000000000" pitchFamily="2" charset="2"/>
              <a:buChar char="§"/>
            </a:pPr>
            <a:r>
              <a:rPr lang="fr-FR" sz="3800" dirty="0">
                <a:solidFill>
                  <a:srgbClr val="002060"/>
                </a:solidFill>
                <a:latin typeface="Garamond" panose="02020404030301010803" pitchFamily="18" charset="0"/>
              </a:rPr>
              <a:t>Un système semencier formel efficace garantit la disponibilité de la semence de qualité des variétés améliorées à haut rendement, tolérantes à de nombreux stress biotiques et abiotiques adaptées aux conditions agroécologiques locales</a:t>
            </a:r>
          </a:p>
          <a:p>
            <a:pPr marL="0" indent="0">
              <a:buNone/>
            </a:pPr>
            <a:endParaRPr lang="fr-FR" dirty="0"/>
          </a:p>
        </p:txBody>
      </p:sp>
      <p:pic>
        <p:nvPicPr>
          <p:cNvPr id="4" name="Image 3">
            <a:extLst>
              <a:ext uri="{FF2B5EF4-FFF2-40B4-BE49-F238E27FC236}">
                <a16:creationId xmlns:a16="http://schemas.microsoft.com/office/drawing/2014/main" id="{71A7510F-A1F9-7267-0269-89F93ABC2746}"/>
              </a:ext>
            </a:extLst>
          </p:cNvPr>
          <p:cNvPicPr>
            <a:picLocks noChangeAspect="1"/>
          </p:cNvPicPr>
          <p:nvPr/>
        </p:nvPicPr>
        <p:blipFill>
          <a:blip r:embed="rId2"/>
          <a:stretch>
            <a:fillRect/>
          </a:stretch>
        </p:blipFill>
        <p:spPr>
          <a:xfrm>
            <a:off x="9306560" y="2072640"/>
            <a:ext cx="2885440" cy="3251199"/>
          </a:xfrm>
          <a:prstGeom prst="rect">
            <a:avLst/>
          </a:prstGeom>
        </p:spPr>
      </p:pic>
      <p:pic>
        <p:nvPicPr>
          <p:cNvPr id="5" name="Image 4" descr="C:\Users\LENOVO\Desktop\Supports Forum\PROGRAMME MAV-02.png">
            <a:extLst>
              <a:ext uri="{FF2B5EF4-FFF2-40B4-BE49-F238E27FC236}">
                <a16:creationId xmlns:a16="http://schemas.microsoft.com/office/drawing/2014/main" id="{D48A395A-1911-B151-5DCF-DFCBF14FB551}"/>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522527" y="53398"/>
            <a:ext cx="1662546" cy="623454"/>
          </a:xfrm>
          <a:prstGeom prst="rect">
            <a:avLst/>
          </a:prstGeom>
          <a:noFill/>
          <a:ln>
            <a:noFill/>
          </a:ln>
        </p:spPr>
      </p:pic>
    </p:spTree>
    <p:extLst>
      <p:ext uri="{BB962C8B-B14F-4D97-AF65-F5344CB8AC3E}">
        <p14:creationId xmlns:p14="http://schemas.microsoft.com/office/powerpoint/2010/main" val="3725337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C2739-A294-87C2-7ABC-568C5779D7D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D86D975-B7D4-B62F-AC55-0BD31F9B5ED8}"/>
              </a:ext>
            </a:extLst>
          </p:cNvPr>
          <p:cNvSpPr>
            <a:spLocks noGrp="1"/>
          </p:cNvSpPr>
          <p:nvPr>
            <p:ph type="title"/>
          </p:nvPr>
        </p:nvSpPr>
        <p:spPr>
          <a:xfrm>
            <a:off x="254000" y="365125"/>
            <a:ext cx="11099800" cy="661035"/>
          </a:xfrm>
        </p:spPr>
        <p:txBody>
          <a:bodyPr>
            <a:normAutofit fontScale="90000"/>
          </a:bodyPr>
          <a:lstStyle/>
          <a:p>
            <a:r>
              <a:rPr lang="fr-FR" b="1" dirty="0">
                <a:solidFill>
                  <a:srgbClr val="00B050"/>
                </a:solidFill>
                <a:latin typeface="Garamond" panose="02020404030301010803" pitchFamily="18" charset="0"/>
              </a:rPr>
              <a:t>5. Conclusion (2)</a:t>
            </a:r>
          </a:p>
        </p:txBody>
      </p:sp>
      <p:sp>
        <p:nvSpPr>
          <p:cNvPr id="3" name="Espace réservé du contenu 2">
            <a:extLst>
              <a:ext uri="{FF2B5EF4-FFF2-40B4-BE49-F238E27FC236}">
                <a16:creationId xmlns:a16="http://schemas.microsoft.com/office/drawing/2014/main" id="{76148EDC-306C-A243-EB4B-CF4E6E3D70F3}"/>
              </a:ext>
            </a:extLst>
          </p:cNvPr>
          <p:cNvSpPr>
            <a:spLocks noGrp="1"/>
          </p:cNvSpPr>
          <p:nvPr>
            <p:ph idx="1"/>
          </p:nvPr>
        </p:nvSpPr>
        <p:spPr>
          <a:xfrm>
            <a:off x="284480" y="894080"/>
            <a:ext cx="11623040" cy="5384800"/>
          </a:xfrm>
          <a:ln w="28575"/>
        </p:spPr>
        <p:style>
          <a:lnRef idx="2">
            <a:schemeClr val="accent6"/>
          </a:lnRef>
          <a:fillRef idx="1">
            <a:schemeClr val="lt1"/>
          </a:fillRef>
          <a:effectRef idx="0">
            <a:schemeClr val="accent6"/>
          </a:effectRef>
          <a:fontRef idx="minor">
            <a:schemeClr val="dk1"/>
          </a:fontRef>
        </p:style>
        <p:txBody>
          <a:bodyPr>
            <a:normAutofit/>
          </a:bodyPr>
          <a:lstStyle/>
          <a:p>
            <a:pPr algn="just">
              <a:lnSpc>
                <a:spcPct val="170000"/>
              </a:lnSpc>
              <a:spcBef>
                <a:spcPts val="0"/>
              </a:spcBef>
              <a:buFont typeface="Wingdings" panose="05000000000000000000" pitchFamily="2" charset="2"/>
              <a:buChar char="§"/>
            </a:pPr>
            <a:r>
              <a:rPr lang="fr-FR" sz="3200" dirty="0">
                <a:solidFill>
                  <a:srgbClr val="002060"/>
                </a:solidFill>
                <a:latin typeface="Garamond" panose="02020404030301010803" pitchFamily="18" charset="0"/>
              </a:rPr>
              <a:t>Il permet d’assurer la durabilité de l’approvisionnement des semences de qualité pour augmenter la productivité agricole indispensable pour la fabrication des aliments bétails </a:t>
            </a:r>
          </a:p>
          <a:p>
            <a:pPr algn="just">
              <a:lnSpc>
                <a:spcPct val="170000"/>
              </a:lnSpc>
              <a:spcBef>
                <a:spcPts val="0"/>
              </a:spcBef>
              <a:buFont typeface="Wingdings" panose="05000000000000000000" pitchFamily="2" charset="2"/>
              <a:buChar char="§"/>
            </a:pPr>
            <a:r>
              <a:rPr lang="fr-FR" sz="3200" dirty="0">
                <a:solidFill>
                  <a:srgbClr val="002060"/>
                </a:solidFill>
                <a:latin typeface="Garamond" panose="02020404030301010803" pitchFamily="18" charset="0"/>
              </a:rPr>
              <a:t>Enfin, la filière semencière structurée favorise une agriculture durable, une meilleure sécurité alimentaire et une « filière provende » plus compétitive et résiliente face aux défis climatiques et économiques</a:t>
            </a:r>
          </a:p>
        </p:txBody>
      </p:sp>
      <p:pic>
        <p:nvPicPr>
          <p:cNvPr id="4" name="Image 3" descr="C:\Users\LENOVO\Desktop\Supports Forum\PROGRAMME MAV-02.png">
            <a:extLst>
              <a:ext uri="{FF2B5EF4-FFF2-40B4-BE49-F238E27FC236}">
                <a16:creationId xmlns:a16="http://schemas.microsoft.com/office/drawing/2014/main" id="{C6B7806E-1296-62AC-9D8E-55297FA127FF}"/>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529454" y="0"/>
            <a:ext cx="1662546" cy="623454"/>
          </a:xfrm>
          <a:prstGeom prst="rect">
            <a:avLst/>
          </a:prstGeom>
          <a:noFill/>
          <a:ln>
            <a:noFill/>
          </a:ln>
        </p:spPr>
      </p:pic>
    </p:spTree>
    <p:extLst>
      <p:ext uri="{BB962C8B-B14F-4D97-AF65-F5344CB8AC3E}">
        <p14:creationId xmlns:p14="http://schemas.microsoft.com/office/powerpoint/2010/main" val="40554583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19288" y="3075057"/>
            <a:ext cx="12230576" cy="70788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4000" b="1" dirty="0">
                <a:solidFill>
                  <a:schemeClr val="bg1"/>
                </a:solidFill>
                <a:latin typeface="Bahnschrift SemiBold SemiCondensed" panose="020B0502040204020203" pitchFamily="34" charset="0"/>
                <a:cs typeface="Aparajita" panose="02020603050405020304" pitchFamily="18" charset="0"/>
              </a:rPr>
              <a:t>Merci pour votre attention</a:t>
            </a:r>
          </a:p>
        </p:txBody>
      </p:sp>
      <p:pic>
        <p:nvPicPr>
          <p:cNvPr id="4" name="Image 3"/>
          <p:cNvPicPr>
            <a:picLocks noChangeAspect="1"/>
          </p:cNvPicPr>
          <p:nvPr/>
        </p:nvPicPr>
        <p:blipFill>
          <a:blip r:embed="rId2"/>
          <a:srcRect r="50158"/>
          <a:stretch>
            <a:fillRect/>
          </a:stretch>
        </p:blipFill>
        <p:spPr>
          <a:xfrm>
            <a:off x="2204720" y="81280"/>
            <a:ext cx="8117840" cy="2893178"/>
          </a:xfrm>
          <a:prstGeom prst="rect">
            <a:avLst/>
          </a:prstGeom>
        </p:spPr>
      </p:pic>
      <p:pic>
        <p:nvPicPr>
          <p:cNvPr id="9" name="Image 8">
            <a:extLst>
              <a:ext uri="{FF2B5EF4-FFF2-40B4-BE49-F238E27FC236}">
                <a16:creationId xmlns:a16="http://schemas.microsoft.com/office/drawing/2014/main" id="{55F8284D-6178-470C-6A4C-385FEE04888C}"/>
              </a:ext>
            </a:extLst>
          </p:cNvPr>
          <p:cNvPicPr>
            <a:picLocks noChangeAspect="1"/>
          </p:cNvPicPr>
          <p:nvPr/>
        </p:nvPicPr>
        <p:blipFill>
          <a:blip r:embed="rId2"/>
          <a:srcRect l="50000"/>
          <a:stretch>
            <a:fillRect/>
          </a:stretch>
        </p:blipFill>
        <p:spPr>
          <a:xfrm>
            <a:off x="2123440" y="3883542"/>
            <a:ext cx="8199120" cy="2893178"/>
          </a:xfrm>
          <a:prstGeom prst="rect">
            <a:avLst/>
          </a:prstGeom>
        </p:spPr>
      </p:pic>
      <p:pic>
        <p:nvPicPr>
          <p:cNvPr id="10" name="Image 9" descr="C:\Users\LENOVO\Desktop\Supports Forum\PROGRAMME MAV-02.png">
            <a:extLst>
              <a:ext uri="{FF2B5EF4-FFF2-40B4-BE49-F238E27FC236}">
                <a16:creationId xmlns:a16="http://schemas.microsoft.com/office/drawing/2014/main" id="{D8A4F052-7883-DCFE-1866-A79A1B7D9404}"/>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529454" y="0"/>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p:nvPr/>
        </p:nvSpPr>
        <p:spPr>
          <a:xfrm>
            <a:off x="253186" y="753054"/>
            <a:ext cx="6534511" cy="5840786"/>
          </a:xfrm>
          <a:prstGeom prst="rect">
            <a:avLst/>
          </a:prstGeom>
          <a:ln w="28575"/>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14400" indent="-914400" algn="l">
              <a:lnSpc>
                <a:spcPct val="170000"/>
              </a:lnSpc>
              <a:spcBef>
                <a:spcPts val="0"/>
              </a:spcBef>
              <a:buFont typeface="+mj-lt"/>
              <a:buAutoNum type="arabicPeriod"/>
            </a:pPr>
            <a:r>
              <a:rPr lang="fr-FR" sz="2200" b="1" dirty="0">
                <a:solidFill>
                  <a:srgbClr val="002060"/>
                </a:solidFill>
                <a:latin typeface="Garamond" panose="02020404030301010803" pitchFamily="18" charset="0"/>
              </a:rPr>
              <a:t>Introduction</a:t>
            </a:r>
          </a:p>
          <a:p>
            <a:pPr lvl="1" algn="l">
              <a:lnSpc>
                <a:spcPct val="100000"/>
              </a:lnSpc>
              <a:spcBef>
                <a:spcPts val="0"/>
              </a:spcBef>
            </a:pPr>
            <a:r>
              <a:rPr lang="fr-FR" sz="2200" dirty="0">
                <a:solidFill>
                  <a:srgbClr val="002060"/>
                </a:solidFill>
                <a:latin typeface="Garamond" panose="02020404030301010803" pitchFamily="18" charset="0"/>
              </a:rPr>
              <a:t>1.1 Contexte et justification</a:t>
            </a:r>
          </a:p>
          <a:p>
            <a:pPr lvl="1" algn="l">
              <a:lnSpc>
                <a:spcPct val="100000"/>
              </a:lnSpc>
              <a:spcBef>
                <a:spcPts val="0"/>
              </a:spcBef>
            </a:pPr>
            <a:r>
              <a:rPr lang="fr-FR" sz="2200" dirty="0">
                <a:solidFill>
                  <a:srgbClr val="002060"/>
                </a:solidFill>
                <a:latin typeface="Garamond" panose="02020404030301010803" pitchFamily="18" charset="0"/>
              </a:rPr>
              <a:t>1.2 Objectifs</a:t>
            </a:r>
          </a:p>
          <a:p>
            <a:pPr marL="914400" indent="-914400" algn="l">
              <a:lnSpc>
                <a:spcPct val="100000"/>
              </a:lnSpc>
              <a:spcBef>
                <a:spcPts val="0"/>
              </a:spcBef>
              <a:buFont typeface="+mj-lt"/>
              <a:buAutoNum type="arabicPeriod"/>
            </a:pPr>
            <a:r>
              <a:rPr lang="fr-FR" sz="2200" dirty="0">
                <a:solidFill>
                  <a:srgbClr val="002060"/>
                </a:solidFill>
                <a:latin typeface="Garamond" panose="02020404030301010803" pitchFamily="18" charset="0"/>
              </a:rPr>
              <a:t>Principales cultures impliquées dans la fabrication de l’aliment </a:t>
            </a:r>
            <a:r>
              <a:rPr lang="fr-FR" sz="2200" dirty="0" smtClean="0">
                <a:solidFill>
                  <a:srgbClr val="002060"/>
                </a:solidFill>
                <a:latin typeface="Garamond" panose="02020404030301010803" pitchFamily="18" charset="0"/>
              </a:rPr>
              <a:t>bétail</a:t>
            </a:r>
            <a:endParaRPr lang="fr-FR" sz="2200" dirty="0">
              <a:solidFill>
                <a:srgbClr val="002060"/>
              </a:solidFill>
              <a:latin typeface="Garamond" panose="02020404030301010803" pitchFamily="18" charset="0"/>
            </a:endParaRPr>
          </a:p>
          <a:p>
            <a:pPr marL="914400" indent="-914400" algn="l">
              <a:lnSpc>
                <a:spcPct val="170000"/>
              </a:lnSpc>
              <a:spcBef>
                <a:spcPts val="0"/>
              </a:spcBef>
              <a:buFont typeface="+mj-lt"/>
              <a:buAutoNum type="arabicPeriod"/>
            </a:pPr>
            <a:r>
              <a:rPr lang="fr-FR" sz="2200" b="1" dirty="0">
                <a:solidFill>
                  <a:srgbClr val="002060"/>
                </a:solidFill>
                <a:latin typeface="Garamond" panose="02020404030301010803" pitchFamily="18" charset="0"/>
              </a:rPr>
              <a:t>Filière semencière structurée</a:t>
            </a:r>
          </a:p>
          <a:p>
            <a:pPr marL="1371600" lvl="1" indent="-914400" algn="l">
              <a:lnSpc>
                <a:spcPct val="100000"/>
              </a:lnSpc>
              <a:spcBef>
                <a:spcPts val="0"/>
              </a:spcBef>
              <a:buFont typeface="+mj-lt"/>
              <a:buAutoNum type="arabicPeriod"/>
            </a:pPr>
            <a:r>
              <a:rPr lang="en-US" sz="2200" i="1" dirty="0">
                <a:solidFill>
                  <a:srgbClr val="002060"/>
                </a:solidFill>
                <a:latin typeface="Garamond" panose="02020404030301010803" pitchFamily="18" charset="0"/>
              </a:rPr>
              <a:t>Quelques définitions </a:t>
            </a:r>
          </a:p>
          <a:p>
            <a:pPr marL="1371600" lvl="1" indent="-914400" algn="l">
              <a:lnSpc>
                <a:spcPct val="100000"/>
              </a:lnSpc>
              <a:spcBef>
                <a:spcPts val="0"/>
              </a:spcBef>
              <a:buFont typeface="+mj-lt"/>
              <a:buAutoNum type="arabicPeriod"/>
            </a:pPr>
            <a:r>
              <a:rPr lang="fr-FR" sz="2200" i="1" dirty="0">
                <a:solidFill>
                  <a:srgbClr val="002060"/>
                </a:solidFill>
                <a:latin typeface="Garamond" panose="02020404030301010803" pitchFamily="18" charset="0"/>
              </a:rPr>
              <a:t>De la création variétale à la semence de qualité</a:t>
            </a:r>
          </a:p>
          <a:p>
            <a:pPr marL="1371600" lvl="1" indent="-914400" algn="l">
              <a:lnSpc>
                <a:spcPct val="100000"/>
              </a:lnSpc>
              <a:spcBef>
                <a:spcPts val="0"/>
              </a:spcBef>
              <a:buFont typeface="+mj-lt"/>
              <a:buAutoNum type="arabicPeriod"/>
            </a:pPr>
            <a:r>
              <a:rPr lang="fr-FR" sz="2200" i="1" dirty="0">
                <a:solidFill>
                  <a:srgbClr val="002060"/>
                </a:solidFill>
                <a:latin typeface="Garamond" panose="02020404030301010803" pitchFamily="18" charset="0"/>
              </a:rPr>
              <a:t>Etat des lieux de la filière semencière en 2025</a:t>
            </a:r>
          </a:p>
          <a:p>
            <a:pPr lvl="1" algn="l">
              <a:lnSpc>
                <a:spcPct val="100000"/>
              </a:lnSpc>
              <a:spcBef>
                <a:spcPts val="0"/>
              </a:spcBef>
            </a:pPr>
            <a:endParaRPr lang="fr-FR" sz="800" dirty="0">
              <a:solidFill>
                <a:srgbClr val="002060"/>
              </a:solidFill>
              <a:latin typeface="Garamond" panose="02020404030301010803" pitchFamily="18" charset="0"/>
            </a:endParaRPr>
          </a:p>
          <a:p>
            <a:pPr marL="914400" indent="-914400" algn="just">
              <a:lnSpc>
                <a:spcPct val="100000"/>
              </a:lnSpc>
              <a:spcBef>
                <a:spcPts val="0"/>
              </a:spcBef>
              <a:buFont typeface="+mj-lt"/>
              <a:buAutoNum type="arabicPeriod"/>
            </a:pPr>
            <a:r>
              <a:rPr lang="fr-FR" sz="2200" b="1" dirty="0">
                <a:solidFill>
                  <a:srgbClr val="002060"/>
                </a:solidFill>
                <a:latin typeface="Garamond" panose="02020404030301010803" pitchFamily="18" charset="0"/>
              </a:rPr>
              <a:t>Mécanismes proposés pour la mise en œuvre d’une filière semencière structurée des principales </a:t>
            </a:r>
            <a:r>
              <a:rPr lang="fr-FR" sz="2200" b="1" dirty="0" smtClean="0">
                <a:solidFill>
                  <a:srgbClr val="002060"/>
                </a:solidFill>
                <a:latin typeface="Garamond" panose="02020404030301010803" pitchFamily="18" charset="0"/>
              </a:rPr>
              <a:t>cultures</a:t>
            </a:r>
            <a:endParaRPr lang="fr-FR" sz="800" b="1" dirty="0">
              <a:solidFill>
                <a:srgbClr val="002060"/>
              </a:solidFill>
              <a:latin typeface="Garamond" panose="02020404030301010803" pitchFamily="18" charset="0"/>
            </a:endParaRPr>
          </a:p>
          <a:p>
            <a:pPr marL="914400" indent="-914400" algn="just">
              <a:lnSpc>
                <a:spcPct val="100000"/>
              </a:lnSpc>
              <a:spcBef>
                <a:spcPts val="0"/>
              </a:spcBef>
              <a:buFont typeface="+mj-lt"/>
              <a:buAutoNum type="arabicPeriod"/>
            </a:pPr>
            <a:r>
              <a:rPr lang="fr-FR" sz="2200" b="1" dirty="0">
                <a:solidFill>
                  <a:srgbClr val="002060"/>
                </a:solidFill>
                <a:latin typeface="Garamond" panose="02020404030301010803" pitchFamily="18" charset="0"/>
              </a:rPr>
              <a:t>Conclusion</a:t>
            </a:r>
          </a:p>
          <a:p>
            <a:pPr marL="914400" indent="-914400" algn="just">
              <a:lnSpc>
                <a:spcPct val="100000"/>
              </a:lnSpc>
              <a:spcBef>
                <a:spcPts val="0"/>
              </a:spcBef>
              <a:buFont typeface="+mj-lt"/>
              <a:buAutoNum type="arabicPeriod"/>
            </a:pPr>
            <a:endParaRPr lang="fr-FR" sz="800" dirty="0">
              <a:solidFill>
                <a:srgbClr val="002060"/>
              </a:solidFill>
              <a:latin typeface="Garamond" panose="02020404030301010803" pitchFamily="18" charset="0"/>
            </a:endParaRPr>
          </a:p>
        </p:txBody>
      </p:sp>
      <p:sp>
        <p:nvSpPr>
          <p:cNvPr id="9" name="Titre 1"/>
          <p:cNvSpPr txBox="1"/>
          <p:nvPr/>
        </p:nvSpPr>
        <p:spPr>
          <a:xfrm>
            <a:off x="2690278" y="22431"/>
            <a:ext cx="2714027" cy="73062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4800" b="1" dirty="0">
                <a:solidFill>
                  <a:srgbClr val="00B050"/>
                </a:solidFill>
                <a:latin typeface="Garamond" panose="02020404030301010803" pitchFamily="18" charset="0"/>
              </a:rPr>
              <a:t>Plan</a:t>
            </a:r>
          </a:p>
        </p:txBody>
      </p:sp>
      <p:pic>
        <p:nvPicPr>
          <p:cNvPr id="4" name="Image 3">
            <a:extLst>
              <a:ext uri="{FF2B5EF4-FFF2-40B4-BE49-F238E27FC236}">
                <a16:creationId xmlns:a16="http://schemas.microsoft.com/office/drawing/2014/main" id="{6EB14DAB-FE64-1F30-B1A9-BB1CAD8532DE}"/>
              </a:ext>
            </a:extLst>
          </p:cNvPr>
          <p:cNvPicPr>
            <a:picLocks noChangeAspect="1"/>
          </p:cNvPicPr>
          <p:nvPr/>
        </p:nvPicPr>
        <p:blipFill>
          <a:blip r:embed="rId2"/>
          <a:stretch>
            <a:fillRect/>
          </a:stretch>
        </p:blipFill>
        <p:spPr>
          <a:xfrm>
            <a:off x="8249920" y="4973856"/>
            <a:ext cx="2999833" cy="1754544"/>
          </a:xfrm>
          <a:prstGeom prst="rect">
            <a:avLst/>
          </a:prstGeom>
        </p:spPr>
      </p:pic>
      <p:pic>
        <p:nvPicPr>
          <p:cNvPr id="6" name="Image 5">
            <a:extLst>
              <a:ext uri="{FF2B5EF4-FFF2-40B4-BE49-F238E27FC236}">
                <a16:creationId xmlns:a16="http://schemas.microsoft.com/office/drawing/2014/main" id="{D3244A01-0DE7-1134-641D-7A7EB7B39FC7}"/>
              </a:ext>
            </a:extLst>
          </p:cNvPr>
          <p:cNvPicPr>
            <a:picLocks noChangeAspect="1"/>
          </p:cNvPicPr>
          <p:nvPr/>
        </p:nvPicPr>
        <p:blipFill>
          <a:blip r:embed="rId3"/>
          <a:stretch>
            <a:fillRect/>
          </a:stretch>
        </p:blipFill>
        <p:spPr>
          <a:xfrm>
            <a:off x="7471853" y="836500"/>
            <a:ext cx="4643934" cy="3777223"/>
          </a:xfrm>
          <a:prstGeom prst="rect">
            <a:avLst/>
          </a:prstGeom>
        </p:spPr>
      </p:pic>
      <p:sp>
        <p:nvSpPr>
          <p:cNvPr id="10" name="ZoneTexte 9">
            <a:extLst>
              <a:ext uri="{FF2B5EF4-FFF2-40B4-BE49-F238E27FC236}">
                <a16:creationId xmlns:a16="http://schemas.microsoft.com/office/drawing/2014/main" id="{EBEA6A45-A44B-C351-B549-E4D578413EA5}"/>
              </a:ext>
            </a:extLst>
          </p:cNvPr>
          <p:cNvSpPr txBox="1"/>
          <p:nvPr/>
        </p:nvSpPr>
        <p:spPr>
          <a:xfrm>
            <a:off x="7721684" y="4613723"/>
            <a:ext cx="4144273"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sz="1400" i="1" dirty="0">
                <a:solidFill>
                  <a:schemeClr val="bg1"/>
                </a:solidFill>
                <a:latin typeface="Garamond" panose="02020404030301010803" pitchFamily="18" charset="0"/>
              </a:rPr>
              <a:t>Analyse de la chaine de valeur de la filière avicole : étude de cas Maroc et Libye –FAO, 2017)</a:t>
            </a:r>
          </a:p>
        </p:txBody>
      </p:sp>
      <p:pic>
        <p:nvPicPr>
          <p:cNvPr id="11" name="Image 10" descr="C:\Users\LENOVO\Desktop\Supports Forum\PROGRAMME MAV-02.png">
            <a:extLst>
              <a:ext uri="{FF2B5EF4-FFF2-40B4-BE49-F238E27FC236}">
                <a16:creationId xmlns:a16="http://schemas.microsoft.com/office/drawing/2014/main" id="{4A4EA698-87D2-D771-1B17-C0D57DC4136C}"/>
              </a:ext>
            </a:extLst>
          </p:cNvPr>
          <p:cNvPicPr/>
          <p:nvPr/>
        </p:nvPicPr>
        <p:blipFill rotWithShape="1">
          <a:blip r:embed="rId4"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0" y="64893"/>
            <a:ext cx="12053046" cy="1113995"/>
          </a:xfrm>
        </p:spPr>
        <p:txBody>
          <a:bodyPr>
            <a:normAutofit fontScale="90000"/>
          </a:bodyPr>
          <a:lstStyle/>
          <a:p>
            <a:pPr algn="ctr">
              <a:lnSpc>
                <a:spcPct val="100000"/>
              </a:lnSpc>
            </a:pPr>
            <a:r>
              <a:rPr lang="fr-FR" sz="5300" dirty="0">
                <a:solidFill>
                  <a:schemeClr val="tx1">
                    <a:lumMod val="85000"/>
                    <a:lumOff val="15000"/>
                  </a:schemeClr>
                </a:solidFill>
                <a:latin typeface="Garamond" panose="02020404030301010803" pitchFamily="18" charset="0"/>
              </a:rPr>
              <a:t/>
            </a:r>
            <a:br>
              <a:rPr lang="fr-FR" sz="5300" dirty="0">
                <a:solidFill>
                  <a:schemeClr val="tx1">
                    <a:lumMod val="85000"/>
                    <a:lumOff val="15000"/>
                  </a:schemeClr>
                </a:solidFill>
                <a:latin typeface="Garamond" panose="02020404030301010803" pitchFamily="18" charset="0"/>
              </a:rPr>
            </a:br>
            <a:r>
              <a:rPr lang="fr-FR" sz="4000" b="1" dirty="0">
                <a:solidFill>
                  <a:srgbClr val="00B050"/>
                </a:solidFill>
                <a:latin typeface="Garamond" panose="02020404030301010803" pitchFamily="18" charset="0"/>
              </a:rPr>
              <a:t>1. Introduction</a:t>
            </a:r>
            <a:br>
              <a:rPr lang="fr-FR" sz="4000" b="1" dirty="0">
                <a:solidFill>
                  <a:srgbClr val="00B050"/>
                </a:solidFill>
                <a:latin typeface="Garamond" panose="02020404030301010803" pitchFamily="18" charset="0"/>
              </a:rPr>
            </a:br>
            <a:r>
              <a:rPr lang="fr-FR" sz="4000" b="1" dirty="0">
                <a:solidFill>
                  <a:srgbClr val="00B050"/>
                </a:solidFill>
                <a:latin typeface="Garamond" panose="02020404030301010803" pitchFamily="18" charset="0"/>
              </a:rPr>
              <a:t>1.1 Contexte et justification (1) </a:t>
            </a:r>
            <a:r>
              <a:rPr lang="fr-FR" sz="4000" dirty="0">
                <a:solidFill>
                  <a:srgbClr val="00B050"/>
                </a:solidFill>
                <a:latin typeface="Garamond" panose="02020404030301010803" pitchFamily="18" charset="0"/>
              </a:rPr>
              <a:t/>
            </a:r>
            <a:br>
              <a:rPr lang="fr-FR" sz="4000" dirty="0">
                <a:solidFill>
                  <a:srgbClr val="00B050"/>
                </a:solidFill>
                <a:latin typeface="Garamond" panose="02020404030301010803" pitchFamily="18" charset="0"/>
              </a:rPr>
            </a:br>
            <a:endParaRPr lang="en-US" sz="4000" dirty="0">
              <a:solidFill>
                <a:srgbClr val="00B050"/>
              </a:solidFill>
            </a:endParaRPr>
          </a:p>
        </p:txBody>
      </p:sp>
      <p:sp>
        <p:nvSpPr>
          <p:cNvPr id="15" name="TextBox 14"/>
          <p:cNvSpPr txBox="1"/>
          <p:nvPr/>
        </p:nvSpPr>
        <p:spPr>
          <a:xfrm>
            <a:off x="0" y="1152341"/>
            <a:ext cx="12053046" cy="57518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lgn="just">
              <a:lnSpc>
                <a:spcPct val="150000"/>
              </a:lnSpc>
              <a:buFont typeface="Wingdings" panose="05000000000000000000" pitchFamily="2" charset="2"/>
              <a:buChar char="§"/>
            </a:pPr>
            <a:r>
              <a:rPr lang="fr-FR" sz="3200" dirty="0">
                <a:solidFill>
                  <a:srgbClr val="002060"/>
                </a:solidFill>
                <a:latin typeface="Garamond" panose="02020404030301010803" pitchFamily="18" charset="0"/>
              </a:rPr>
              <a:t>S’inscrire dans une dynamique de sécurité alimentaire, en réduisant progressivement les importations massives et en favorisant la création d’emplois pour les jeunes et les femmes dans l’agriculture et le secteur semencier</a:t>
            </a:r>
          </a:p>
          <a:p>
            <a:pPr marL="285750" indent="-285750" algn="just">
              <a:lnSpc>
                <a:spcPct val="150000"/>
              </a:lnSpc>
              <a:buFont typeface="Wingdings" panose="05000000000000000000" pitchFamily="2" charset="2"/>
              <a:buChar char="§"/>
            </a:pPr>
            <a:r>
              <a:rPr lang="fr-FR" sz="3000" dirty="0">
                <a:solidFill>
                  <a:srgbClr val="002060"/>
                </a:solidFill>
                <a:latin typeface="Garamond" panose="02020404030301010803" pitchFamily="18" charset="0"/>
              </a:rPr>
              <a:t>L’approche intégrée est indispensable pour renforcer durablement les chaînes de valeur des principales cultures (maïs, riz, soja, manioc, …) en améliorant les systèmes de production, de transformation et la structuration des principaux acteurs des différentes chaînes de valeur</a:t>
            </a:r>
          </a:p>
        </p:txBody>
      </p:sp>
      <p:pic>
        <p:nvPicPr>
          <p:cNvPr id="2" name="Image 1" descr="C:\Users\LENOVO\Desktop\Supports Forum\PROGRAMME MAV-02.png">
            <a:extLst>
              <a:ext uri="{FF2B5EF4-FFF2-40B4-BE49-F238E27FC236}">
                <a16:creationId xmlns:a16="http://schemas.microsoft.com/office/drawing/2014/main" id="{97DCE409-18F6-A4CC-86C9-3C85E6578B9B}"/>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 y="811609"/>
            <a:ext cx="11887200" cy="5848524"/>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lgn="just">
              <a:lnSpc>
                <a:spcPct val="150000"/>
              </a:lnSpc>
              <a:buFont typeface="Wingdings" panose="05000000000000000000" pitchFamily="2" charset="2"/>
              <a:buChar char="§"/>
            </a:pPr>
            <a:r>
              <a:rPr lang="fr-FR" sz="2800" dirty="0">
                <a:solidFill>
                  <a:srgbClr val="002060"/>
                </a:solidFill>
                <a:latin typeface="Garamond" panose="02020404030301010803" pitchFamily="18" charset="0"/>
              </a:rPr>
              <a:t>L’action repose sur la sélection et l’amélioration variétale, la production de semences de qualité, l’usage de la mécanisation (y compris le petit outillage dans le post-récolte), le développement d’infrastructures modernes et l’accompagnement technique des principaux acteurs de la chaine de valeur (les producteurs, les agrimultiplicateurs, les transformateurs…) pour accroitre la productivité</a:t>
            </a:r>
          </a:p>
          <a:p>
            <a:pPr marL="285750" indent="-285750" algn="just">
              <a:lnSpc>
                <a:spcPct val="150000"/>
              </a:lnSpc>
              <a:buFont typeface="Wingdings" panose="05000000000000000000" pitchFamily="2" charset="2"/>
              <a:buChar char="§"/>
            </a:pPr>
            <a:r>
              <a:rPr lang="fr-FR" sz="2800" dirty="0">
                <a:solidFill>
                  <a:srgbClr val="002060"/>
                </a:solidFill>
                <a:latin typeface="Garamond" panose="02020404030301010803" pitchFamily="18" charset="0"/>
              </a:rPr>
              <a:t>L’un des axes stratégiques majeurs de la mise en œuvre de la mesure gouvernementale sur l’interdiction des importations des poulets de chair est la mise en place de la filière semencière structurée pour contribuer au renforcement de la filière avicole  gabonaise </a:t>
            </a:r>
          </a:p>
        </p:txBody>
      </p:sp>
      <p:sp>
        <p:nvSpPr>
          <p:cNvPr id="4" name="Title 1"/>
          <p:cNvSpPr>
            <a:spLocks noGrp="1"/>
          </p:cNvSpPr>
          <p:nvPr>
            <p:ph type="title"/>
          </p:nvPr>
        </p:nvSpPr>
        <p:spPr>
          <a:xfrm>
            <a:off x="838200" y="88490"/>
            <a:ext cx="10515600" cy="909932"/>
          </a:xfrm>
        </p:spPr>
        <p:txBody>
          <a:bodyPr>
            <a:normAutofit fontScale="90000"/>
          </a:bodyPr>
          <a:lstStyle/>
          <a:p>
            <a:pPr algn="ctr"/>
            <a:r>
              <a:rPr lang="fr-FR" sz="5300" dirty="0">
                <a:solidFill>
                  <a:schemeClr val="tx1">
                    <a:lumMod val="85000"/>
                    <a:lumOff val="15000"/>
                  </a:schemeClr>
                </a:solidFill>
                <a:latin typeface="Garamond" panose="02020404030301010803" pitchFamily="18" charset="0"/>
              </a:rPr>
              <a:t/>
            </a:r>
            <a:br>
              <a:rPr lang="fr-FR" sz="5300" dirty="0">
                <a:solidFill>
                  <a:schemeClr val="tx1">
                    <a:lumMod val="85000"/>
                    <a:lumOff val="15000"/>
                  </a:schemeClr>
                </a:solidFill>
                <a:latin typeface="Garamond" panose="02020404030301010803" pitchFamily="18" charset="0"/>
              </a:rPr>
            </a:br>
            <a:r>
              <a:rPr lang="fr-FR" sz="3600" b="1" dirty="0">
                <a:solidFill>
                  <a:srgbClr val="00B050"/>
                </a:solidFill>
                <a:latin typeface="Garamond" panose="02020404030301010803" pitchFamily="18" charset="0"/>
              </a:rPr>
              <a:t>1. Introduction </a:t>
            </a:r>
            <a:br>
              <a:rPr lang="fr-FR" sz="3600" b="1" dirty="0">
                <a:solidFill>
                  <a:srgbClr val="00B050"/>
                </a:solidFill>
                <a:latin typeface="Garamond" panose="02020404030301010803" pitchFamily="18" charset="0"/>
              </a:rPr>
            </a:br>
            <a:r>
              <a:rPr lang="fr-FR" sz="3600" b="1" dirty="0">
                <a:solidFill>
                  <a:srgbClr val="00B050"/>
                </a:solidFill>
                <a:latin typeface="Garamond" panose="02020404030301010803" pitchFamily="18" charset="0"/>
              </a:rPr>
              <a:t>1.1 Contexte et justification (2) </a:t>
            </a:r>
            <a:r>
              <a:rPr lang="fr-FR" sz="4900" dirty="0">
                <a:solidFill>
                  <a:srgbClr val="00B050"/>
                </a:solidFill>
                <a:latin typeface="Garamond" panose="02020404030301010803" pitchFamily="18" charset="0"/>
              </a:rPr>
              <a:t/>
            </a:r>
            <a:br>
              <a:rPr lang="fr-FR" sz="4900" dirty="0">
                <a:solidFill>
                  <a:srgbClr val="00B050"/>
                </a:solidFill>
                <a:latin typeface="Garamond" panose="02020404030301010803" pitchFamily="18" charset="0"/>
              </a:rPr>
            </a:br>
            <a:endParaRPr lang="en-US" sz="4900" dirty="0">
              <a:solidFill>
                <a:srgbClr val="00B050"/>
              </a:solidFill>
            </a:endParaRPr>
          </a:p>
        </p:txBody>
      </p:sp>
      <p:pic>
        <p:nvPicPr>
          <p:cNvPr id="2" name="Image 1" descr="C:\Users\LENOVO\Desktop\Supports Forum\PROGRAMME MAV-02.png">
            <a:extLst>
              <a:ext uri="{FF2B5EF4-FFF2-40B4-BE49-F238E27FC236}">
                <a16:creationId xmlns:a16="http://schemas.microsoft.com/office/drawing/2014/main" id="{43176E41-B86C-A14F-E219-0B91231029A5}"/>
              </a:ext>
            </a:extLst>
          </p:cNvPr>
          <p:cNvPicPr/>
          <p:nvPr/>
        </p:nvPicPr>
        <p:blipFill rotWithShape="1">
          <a:blip r:embed="rId2"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17834" y="1566341"/>
            <a:ext cx="11756332" cy="4454809"/>
          </a:xfrm>
          <a:prstGeom prst="rect">
            <a:avLst/>
          </a:prstGeom>
          <a:ln w="12700"/>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lgn="just">
              <a:lnSpc>
                <a:spcPct val="150000"/>
              </a:lnSpc>
              <a:buFont typeface="Wingdings" panose="05000000000000000000" pitchFamily="2" charset="2"/>
              <a:buChar char="§"/>
            </a:pPr>
            <a:r>
              <a:rPr lang="fr-FR" sz="3200" dirty="0">
                <a:solidFill>
                  <a:srgbClr val="002060"/>
                </a:solidFill>
                <a:latin typeface="Garamond" panose="02020404030301010803" pitchFamily="18" charset="0"/>
              </a:rPr>
              <a:t>La mise en place de la filière semencière va inéluctablement contribuer au développement des chaines de valeur des principales spéculations impliquées dans la fabrication de la provende </a:t>
            </a:r>
          </a:p>
          <a:p>
            <a:pPr marL="285750" indent="-285750" algn="just">
              <a:lnSpc>
                <a:spcPct val="150000"/>
              </a:lnSpc>
              <a:buFont typeface="Wingdings" panose="05000000000000000000" pitchFamily="2" charset="2"/>
              <a:buChar char="§"/>
            </a:pPr>
            <a:endParaRPr lang="fr-FR" sz="3200" dirty="0">
              <a:latin typeface="Garamond" panose="02020404030301010803" pitchFamily="18" charset="0"/>
            </a:endParaRPr>
          </a:p>
          <a:p>
            <a:pPr marL="285750" indent="-285750" algn="just">
              <a:lnSpc>
                <a:spcPct val="150000"/>
              </a:lnSpc>
              <a:buFont typeface="Wingdings" panose="05000000000000000000" pitchFamily="2" charset="2"/>
              <a:buChar char="§"/>
            </a:pPr>
            <a:r>
              <a:rPr lang="fr-FR" sz="3200" b="1" dirty="0">
                <a:solidFill>
                  <a:srgbClr val="002060"/>
                </a:solidFill>
                <a:latin typeface="Garamond" panose="02020404030301010803" pitchFamily="18" charset="0"/>
              </a:rPr>
              <a:t>La mise en œuvre de la filière semencière impliquera une équipe inclusive et multisectorielle</a:t>
            </a:r>
          </a:p>
        </p:txBody>
      </p:sp>
      <p:sp>
        <p:nvSpPr>
          <p:cNvPr id="4" name="Title 1"/>
          <p:cNvSpPr>
            <a:spLocks noGrp="1"/>
          </p:cNvSpPr>
          <p:nvPr>
            <p:ph type="title"/>
          </p:nvPr>
        </p:nvSpPr>
        <p:spPr>
          <a:xfrm>
            <a:off x="146637" y="-82289"/>
            <a:ext cx="11901928" cy="1429308"/>
          </a:xfrm>
        </p:spPr>
        <p:txBody>
          <a:bodyPr>
            <a:normAutofit fontScale="90000"/>
          </a:bodyPr>
          <a:lstStyle/>
          <a:p>
            <a:pPr algn="ctr"/>
            <a:r>
              <a:rPr lang="fr-FR" sz="5300" dirty="0">
                <a:solidFill>
                  <a:schemeClr val="tx1">
                    <a:lumMod val="85000"/>
                    <a:lumOff val="15000"/>
                  </a:schemeClr>
                </a:solidFill>
                <a:latin typeface="Garamond" panose="02020404030301010803" pitchFamily="18" charset="0"/>
              </a:rPr>
              <a:t/>
            </a:r>
            <a:br>
              <a:rPr lang="fr-FR" sz="5300" dirty="0">
                <a:solidFill>
                  <a:schemeClr val="tx1">
                    <a:lumMod val="85000"/>
                    <a:lumOff val="15000"/>
                  </a:schemeClr>
                </a:solidFill>
                <a:latin typeface="Garamond" panose="02020404030301010803" pitchFamily="18" charset="0"/>
              </a:rPr>
            </a:br>
            <a:r>
              <a:rPr lang="fr-FR" sz="4000" b="1" dirty="0">
                <a:solidFill>
                  <a:srgbClr val="00B050"/>
                </a:solidFill>
                <a:latin typeface="Garamond" panose="02020404030301010803" pitchFamily="18" charset="0"/>
              </a:rPr>
              <a:t>1. Introduction </a:t>
            </a:r>
            <a:br>
              <a:rPr lang="fr-FR" sz="4000" b="1" dirty="0">
                <a:solidFill>
                  <a:srgbClr val="00B050"/>
                </a:solidFill>
                <a:latin typeface="Garamond" panose="02020404030301010803" pitchFamily="18" charset="0"/>
              </a:rPr>
            </a:br>
            <a:r>
              <a:rPr lang="fr-FR" sz="4000" b="1" dirty="0">
                <a:solidFill>
                  <a:srgbClr val="00B050"/>
                </a:solidFill>
                <a:latin typeface="Garamond" panose="02020404030301010803" pitchFamily="18" charset="0"/>
              </a:rPr>
              <a:t>1.1 Contexte et justification (3)</a:t>
            </a:r>
            <a:r>
              <a:rPr lang="fr-FR" sz="4000" dirty="0">
                <a:solidFill>
                  <a:schemeClr val="tx1">
                    <a:lumMod val="85000"/>
                    <a:lumOff val="15000"/>
                  </a:schemeClr>
                </a:solidFill>
                <a:latin typeface="Garamond" panose="02020404030301010803" pitchFamily="18" charset="0"/>
              </a:rPr>
              <a:t/>
            </a:r>
            <a:br>
              <a:rPr lang="fr-FR" sz="4000" dirty="0">
                <a:solidFill>
                  <a:schemeClr val="tx1">
                    <a:lumMod val="85000"/>
                    <a:lumOff val="15000"/>
                  </a:schemeClr>
                </a:solidFill>
                <a:latin typeface="Garamond" panose="02020404030301010803" pitchFamily="18" charset="0"/>
              </a:rPr>
            </a:br>
            <a:endParaRPr lang="en-US" sz="4000" dirty="0"/>
          </a:p>
        </p:txBody>
      </p:sp>
      <p:sp>
        <p:nvSpPr>
          <p:cNvPr id="11" name="AutoShape 6"/>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2" name="Image 1" descr="C:\Users\LENOVO\Desktop\Supports Forum\PROGRAMME MAV-02.png">
            <a:extLst>
              <a:ext uri="{FF2B5EF4-FFF2-40B4-BE49-F238E27FC236}">
                <a16:creationId xmlns:a16="http://schemas.microsoft.com/office/drawing/2014/main" id="{2F359EBB-B848-3A78-64B9-D63873855CC0}"/>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72472" y="1238206"/>
            <a:ext cx="7721153" cy="5339575"/>
          </a:xfrm>
          <a:prstGeom prst="roundRect">
            <a:avLst>
              <a:gd name="adj" fmla="val 8594"/>
            </a:avLst>
          </a:prstGeom>
          <a:solidFill>
            <a:srgbClr val="FFFFFF">
              <a:shade val="85000"/>
            </a:srgbClr>
          </a:solidFill>
          <a:ln w="12700">
            <a:solidFill>
              <a:schemeClr val="tx1"/>
            </a:solidFill>
          </a:ln>
          <a:effectLst>
            <a:reflection blurRad="12700" stA="38000" endPos="28000" dist="5000" dir="5400000" sy="-100000" algn="bl" rotWithShape="0"/>
          </a:effectLst>
        </p:spPr>
      </p:pic>
      <p:sp>
        <p:nvSpPr>
          <p:cNvPr id="7" name="TextBox 6"/>
          <p:cNvSpPr txBox="1"/>
          <p:nvPr/>
        </p:nvSpPr>
        <p:spPr>
          <a:xfrm>
            <a:off x="1551390" y="5993006"/>
            <a:ext cx="4886632" cy="584775"/>
          </a:xfrm>
          <a:prstGeom prst="rect">
            <a:avLst/>
          </a:prstGeom>
          <a:noFill/>
        </p:spPr>
        <p:txBody>
          <a:bodyPr wrap="square">
            <a:spAutoFit/>
          </a:bodyPr>
          <a:lstStyle/>
          <a:p>
            <a:pPr algn="ctr"/>
            <a:r>
              <a:rPr lang="fr-FR" dirty="0"/>
              <a:t> </a:t>
            </a:r>
            <a:r>
              <a:rPr lang="fr-FR" sz="1400" i="1" dirty="0"/>
              <a:t>Source  : FARE (Analyse des filières et développement des chaînes de valeur)</a:t>
            </a:r>
            <a:endParaRPr lang="en-US" sz="1400" i="1" dirty="0"/>
          </a:p>
        </p:txBody>
      </p:sp>
      <p:sp>
        <p:nvSpPr>
          <p:cNvPr id="2" name="Titre 1"/>
          <p:cNvSpPr txBox="1"/>
          <p:nvPr/>
        </p:nvSpPr>
        <p:spPr>
          <a:xfrm>
            <a:off x="151075" y="82990"/>
            <a:ext cx="11574759" cy="58477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n w="0"/>
                <a:solidFill>
                  <a:srgbClr val="00B050"/>
                </a:solidFill>
                <a:effectLst>
                  <a:outerShdw blurRad="38100" dist="19050" dir="2700000" algn="tl" rotWithShape="0">
                    <a:schemeClr val="dk1">
                      <a:alpha val="40000"/>
                    </a:schemeClr>
                  </a:outerShdw>
                </a:effectLst>
                <a:latin typeface="Garamond" panose="02020404030301010803" pitchFamily="18" charset="0"/>
              </a:rPr>
              <a:t>1.2. Objectifs (1) </a:t>
            </a:r>
            <a:endParaRPr lang="fr-FR" sz="3600" b="1" dirty="0">
              <a:solidFill>
                <a:srgbClr val="00B050"/>
              </a:solidFill>
              <a:latin typeface="Garamond" panose="02020404030301010803" pitchFamily="18" charset="0"/>
            </a:endParaRPr>
          </a:p>
        </p:txBody>
      </p:sp>
      <p:sp>
        <p:nvSpPr>
          <p:cNvPr id="3" name="TextBox 5">
            <a:extLst>
              <a:ext uri="{FF2B5EF4-FFF2-40B4-BE49-F238E27FC236}">
                <a16:creationId xmlns:a16="http://schemas.microsoft.com/office/drawing/2014/main" id="{011AC83A-9182-F2CA-9DDB-84E3D754FAA2}"/>
              </a:ext>
            </a:extLst>
          </p:cNvPr>
          <p:cNvSpPr txBox="1"/>
          <p:nvPr/>
        </p:nvSpPr>
        <p:spPr>
          <a:xfrm>
            <a:off x="1092021" y="653431"/>
            <a:ext cx="3873269" cy="584775"/>
          </a:xfrm>
          <a:prstGeom prst="rect">
            <a:avLst/>
          </a:prstGeom>
          <a:noFill/>
        </p:spPr>
        <p:txBody>
          <a:bodyPr wrap="square">
            <a:spAutoFit/>
          </a:bodyPr>
          <a:lstStyle/>
          <a:p>
            <a:pPr marL="457200" indent="-457200">
              <a:buFont typeface="Wingdings" panose="05000000000000000000" pitchFamily="2" charset="2"/>
              <a:buChar char="§"/>
            </a:pPr>
            <a:r>
              <a:rPr lang="en-US" sz="3200" b="1" dirty="0">
                <a:solidFill>
                  <a:srgbClr val="00B050"/>
                </a:solidFill>
                <a:latin typeface="Garamond" panose="02020404030301010803" pitchFamily="18" charset="0"/>
              </a:rPr>
              <a:t>Objectif Général</a:t>
            </a:r>
          </a:p>
        </p:txBody>
      </p:sp>
      <p:sp>
        <p:nvSpPr>
          <p:cNvPr id="11" name="ZoneTexte 10">
            <a:extLst>
              <a:ext uri="{FF2B5EF4-FFF2-40B4-BE49-F238E27FC236}">
                <a16:creationId xmlns:a16="http://schemas.microsoft.com/office/drawing/2014/main" id="{1DFC3D57-25DC-CFD6-D38F-A4D90EC331D9}"/>
              </a:ext>
            </a:extLst>
          </p:cNvPr>
          <p:cNvSpPr txBox="1"/>
          <p:nvPr/>
        </p:nvSpPr>
        <p:spPr>
          <a:xfrm>
            <a:off x="8167656" y="1056639"/>
            <a:ext cx="4024344" cy="557505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marL="285750" indent="-285750">
              <a:lnSpc>
                <a:spcPct val="150000"/>
              </a:lnSpc>
              <a:buFont typeface="Wingdings" panose="05000000000000000000" pitchFamily="2" charset="2"/>
              <a:buChar char="§"/>
            </a:pPr>
            <a:r>
              <a:rPr lang="fr-FR" sz="2400" b="0" i="0" dirty="0">
                <a:solidFill>
                  <a:schemeClr val="bg1"/>
                </a:solidFill>
                <a:effectLst/>
                <a:latin typeface="Google Sans"/>
              </a:rPr>
              <a:t>Ensemble des acteurs (sélectionneurs, accouveurs,  agrimultiplicateurs, producteurs, transformateurs, distributeurs, etc.) et de leurs activités qui concourent à l'élaboration et à la mise à disposition d'un produit sur le marché</a:t>
            </a:r>
            <a:endParaRPr lang="fr-FR" sz="2400" dirty="0">
              <a:solidFill>
                <a:schemeClr val="bg1"/>
              </a:solidFill>
            </a:endParaRPr>
          </a:p>
        </p:txBody>
      </p:sp>
      <p:pic>
        <p:nvPicPr>
          <p:cNvPr id="12" name="Image 11" descr="C:\Users\LENOVO\Desktop\Supports Forum\PROGRAMME MAV-02.png">
            <a:extLst>
              <a:ext uri="{FF2B5EF4-FFF2-40B4-BE49-F238E27FC236}">
                <a16:creationId xmlns:a16="http://schemas.microsoft.com/office/drawing/2014/main" id="{1CA5CD0C-2AD5-7843-209C-701711B38AB4}"/>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203411" y="129600"/>
            <a:ext cx="1662546" cy="62345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47C5-0D18-471F-D9D3-BEFEFE2566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6727B17-1821-13EA-9430-56649B0EE903}"/>
              </a:ext>
            </a:extLst>
          </p:cNvPr>
          <p:cNvPicPr>
            <a:picLocks noChangeAspect="1"/>
          </p:cNvPicPr>
          <p:nvPr/>
        </p:nvPicPr>
        <p:blipFill>
          <a:blip r:embed="rId2"/>
          <a:srcRect t="27595"/>
          <a:stretch>
            <a:fillRect/>
          </a:stretch>
        </p:blipFill>
        <p:spPr>
          <a:xfrm>
            <a:off x="151075" y="1386347"/>
            <a:ext cx="5522137" cy="5279923"/>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re 1">
            <a:extLst>
              <a:ext uri="{FF2B5EF4-FFF2-40B4-BE49-F238E27FC236}">
                <a16:creationId xmlns:a16="http://schemas.microsoft.com/office/drawing/2014/main" id="{70651222-7740-FC5E-CD97-57BEFC22EDBF}"/>
              </a:ext>
            </a:extLst>
          </p:cNvPr>
          <p:cNvSpPr txBox="1"/>
          <p:nvPr/>
        </p:nvSpPr>
        <p:spPr>
          <a:xfrm>
            <a:off x="151075" y="68656"/>
            <a:ext cx="11574759" cy="58477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n w="0"/>
                <a:solidFill>
                  <a:srgbClr val="00B050"/>
                </a:solidFill>
                <a:effectLst>
                  <a:outerShdw blurRad="38100" dist="19050" dir="2700000" algn="tl" rotWithShape="0">
                    <a:schemeClr val="dk1">
                      <a:alpha val="40000"/>
                    </a:schemeClr>
                  </a:outerShdw>
                </a:effectLst>
                <a:latin typeface="Garamond" panose="02020404030301010803" pitchFamily="18" charset="0"/>
              </a:rPr>
              <a:t>1.2. Objectifs (2) </a:t>
            </a:r>
            <a:endParaRPr lang="fr-FR" sz="3600" b="1" dirty="0">
              <a:solidFill>
                <a:srgbClr val="00B050"/>
              </a:solidFill>
              <a:latin typeface="Garamond" panose="02020404030301010803" pitchFamily="18" charset="0"/>
            </a:endParaRPr>
          </a:p>
        </p:txBody>
      </p:sp>
      <p:sp>
        <p:nvSpPr>
          <p:cNvPr id="6" name="TextBox 5">
            <a:extLst>
              <a:ext uri="{FF2B5EF4-FFF2-40B4-BE49-F238E27FC236}">
                <a16:creationId xmlns:a16="http://schemas.microsoft.com/office/drawing/2014/main" id="{B6115ECA-6559-890B-1C7A-FD836F48A14B}"/>
              </a:ext>
            </a:extLst>
          </p:cNvPr>
          <p:cNvSpPr txBox="1"/>
          <p:nvPr/>
        </p:nvSpPr>
        <p:spPr>
          <a:xfrm>
            <a:off x="485372" y="727501"/>
            <a:ext cx="4676043" cy="584775"/>
          </a:xfrm>
          <a:prstGeom prst="rect">
            <a:avLst/>
          </a:prstGeom>
          <a:noFill/>
        </p:spPr>
        <p:txBody>
          <a:bodyPr wrap="square">
            <a:spAutoFit/>
          </a:bodyPr>
          <a:lstStyle/>
          <a:p>
            <a:pPr marL="457200" indent="-457200">
              <a:buFont typeface="Wingdings" panose="05000000000000000000" pitchFamily="2" charset="2"/>
              <a:buChar char="§"/>
            </a:pPr>
            <a:r>
              <a:rPr lang="en-US" sz="3200" b="1" dirty="0">
                <a:solidFill>
                  <a:srgbClr val="00B050"/>
                </a:solidFill>
                <a:latin typeface="Garamond" panose="02020404030301010803" pitchFamily="18" charset="0"/>
              </a:rPr>
              <a:t>Objectifs spécifiques</a:t>
            </a:r>
          </a:p>
        </p:txBody>
      </p:sp>
      <p:sp>
        <p:nvSpPr>
          <p:cNvPr id="10" name="ZoneTexte 9">
            <a:extLst>
              <a:ext uri="{FF2B5EF4-FFF2-40B4-BE49-F238E27FC236}">
                <a16:creationId xmlns:a16="http://schemas.microsoft.com/office/drawing/2014/main" id="{0C8C5891-DB89-1FCE-D788-40316610DB6A}"/>
              </a:ext>
            </a:extLst>
          </p:cNvPr>
          <p:cNvSpPr txBox="1"/>
          <p:nvPr/>
        </p:nvSpPr>
        <p:spPr>
          <a:xfrm>
            <a:off x="7609084" y="2211227"/>
            <a:ext cx="4324185" cy="352917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ts val="1950"/>
              </a:lnSpc>
              <a:spcBef>
                <a:spcPts val="1500"/>
              </a:spcBef>
              <a:spcAft>
                <a:spcPts val="750"/>
              </a:spcAft>
              <a:buNone/>
            </a:pPr>
            <a:r>
              <a:rPr lang="fr-FR" b="1" i="0" dirty="0">
                <a:solidFill>
                  <a:srgbClr val="001D35"/>
                </a:solidFill>
                <a:effectLst/>
                <a:latin typeface="Garamond" panose="02020404030301010803" pitchFamily="18" charset="0"/>
              </a:rPr>
              <a:t>Chaîne de Valeur (CdV)</a:t>
            </a:r>
          </a:p>
          <a:p>
            <a:pPr marL="285750" indent="-285750" algn="just">
              <a:buFont typeface="Wingdings" panose="05000000000000000000" pitchFamily="2" charset="2"/>
              <a:buChar char="§"/>
            </a:pPr>
            <a:r>
              <a:rPr lang="fr-FR" sz="2000" dirty="0">
                <a:solidFill>
                  <a:srgbClr val="002060"/>
                </a:solidFill>
                <a:latin typeface="Garamond" panose="02020404030301010803" pitchFamily="18" charset="0"/>
              </a:rPr>
              <a:t>Ensemble des activités et des acteurs qui transforment un produit agricole de la production en champ jusqu'à sa consommation finale, ajoutant de la valeur à chaque étape</a:t>
            </a:r>
          </a:p>
          <a:p>
            <a:pPr marL="285750" indent="-285750" algn="just">
              <a:buFont typeface="Wingdings" panose="05000000000000000000" pitchFamily="2" charset="2"/>
              <a:buChar char="§"/>
            </a:pPr>
            <a:r>
              <a:rPr lang="fr-FR" sz="2000" b="0" i="0" dirty="0">
                <a:solidFill>
                  <a:srgbClr val="002060"/>
                </a:solidFill>
                <a:effectLst/>
                <a:latin typeface="Garamond" panose="02020404030301010803" pitchFamily="18" charset="0"/>
              </a:rPr>
              <a:t>Concept assez simple à comprendre qui aide à </a:t>
            </a:r>
            <a:r>
              <a:rPr lang="fr-FR" sz="2000" b="1" i="0" dirty="0">
                <a:solidFill>
                  <a:srgbClr val="002060"/>
                </a:solidFill>
                <a:effectLst/>
                <a:latin typeface="Garamond" panose="02020404030301010803" pitchFamily="18" charset="0"/>
              </a:rPr>
              <a:t>formuler </a:t>
            </a:r>
            <a:r>
              <a:rPr lang="fr-FR" sz="2000" b="0" i="0" dirty="0">
                <a:solidFill>
                  <a:srgbClr val="002060"/>
                </a:solidFill>
                <a:effectLst/>
                <a:latin typeface="Garamond" panose="02020404030301010803" pitchFamily="18" charset="0"/>
              </a:rPr>
              <a:t>la </a:t>
            </a:r>
            <a:r>
              <a:rPr lang="fr-FR" sz="2000" b="1" i="0" dirty="0">
                <a:solidFill>
                  <a:srgbClr val="002060"/>
                </a:solidFill>
                <a:effectLst/>
                <a:latin typeface="Garamond" panose="02020404030301010803" pitchFamily="18" charset="0"/>
              </a:rPr>
              <a:t>bonne stratégie en identifiant </a:t>
            </a:r>
            <a:r>
              <a:rPr lang="fr-FR" sz="2000" b="0" i="0" dirty="0">
                <a:solidFill>
                  <a:srgbClr val="002060"/>
                </a:solidFill>
                <a:effectLst/>
                <a:latin typeface="Garamond" panose="02020404030301010803" pitchFamily="18" charset="0"/>
              </a:rPr>
              <a:t>les maillons de cette chaîne et à analyser où se trouve la valeur pour le client </a:t>
            </a:r>
            <a:endParaRPr lang="fr-FR" sz="2000" dirty="0">
              <a:solidFill>
                <a:srgbClr val="002060"/>
              </a:solidFill>
              <a:latin typeface="Garamond" panose="02020404030301010803" pitchFamily="18" charset="0"/>
            </a:endParaRPr>
          </a:p>
        </p:txBody>
      </p:sp>
      <p:sp>
        <p:nvSpPr>
          <p:cNvPr id="19" name="ZoneTexte 18">
            <a:extLst>
              <a:ext uri="{FF2B5EF4-FFF2-40B4-BE49-F238E27FC236}">
                <a16:creationId xmlns:a16="http://schemas.microsoft.com/office/drawing/2014/main" id="{EFB726CF-189E-ED29-0535-79F05D0C02E3}"/>
              </a:ext>
            </a:extLst>
          </p:cNvPr>
          <p:cNvSpPr txBox="1"/>
          <p:nvPr/>
        </p:nvSpPr>
        <p:spPr>
          <a:xfrm>
            <a:off x="7501428" y="609451"/>
            <a:ext cx="4431841" cy="132343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Bef>
                <a:spcPts val="750"/>
              </a:spcBef>
              <a:spcAft>
                <a:spcPts val="600"/>
              </a:spcAft>
            </a:pPr>
            <a:r>
              <a:rPr lang="fr-FR" sz="2000" b="0" i="0" dirty="0">
                <a:solidFill>
                  <a:srgbClr val="002060"/>
                </a:solidFill>
                <a:effectLst/>
                <a:latin typeface="Garamond" panose="02020404030301010803" pitchFamily="18" charset="0"/>
              </a:rPr>
              <a:t>Une filière peut être analysée à travers le prisme de la chaîne de valeur pour comprendre comment la valeur est créée et distribuée entre les différents acteurs</a:t>
            </a:r>
            <a:endParaRPr lang="fr-FR" sz="2000" dirty="0">
              <a:solidFill>
                <a:srgbClr val="002060"/>
              </a:solidFill>
              <a:latin typeface="Garamond" panose="02020404030301010803" pitchFamily="18" charset="0"/>
            </a:endParaRPr>
          </a:p>
        </p:txBody>
      </p:sp>
      <p:sp>
        <p:nvSpPr>
          <p:cNvPr id="20" name="Flèche : courbe vers la droite 19">
            <a:extLst>
              <a:ext uri="{FF2B5EF4-FFF2-40B4-BE49-F238E27FC236}">
                <a16:creationId xmlns:a16="http://schemas.microsoft.com/office/drawing/2014/main" id="{A56A118E-B7E0-A1E4-A0CF-CEE98AE6156D}"/>
              </a:ext>
            </a:extLst>
          </p:cNvPr>
          <p:cNvSpPr/>
          <p:nvPr/>
        </p:nvSpPr>
        <p:spPr>
          <a:xfrm>
            <a:off x="5855114" y="2988865"/>
            <a:ext cx="1833712" cy="2123910"/>
          </a:xfrm>
          <a:prstGeom prst="curved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fr-FR">
              <a:solidFill>
                <a:schemeClr val="tx1"/>
              </a:solidFill>
            </a:endParaRPr>
          </a:p>
        </p:txBody>
      </p:sp>
      <p:sp>
        <p:nvSpPr>
          <p:cNvPr id="21" name="ZoneTexte 20">
            <a:extLst>
              <a:ext uri="{FF2B5EF4-FFF2-40B4-BE49-F238E27FC236}">
                <a16:creationId xmlns:a16="http://schemas.microsoft.com/office/drawing/2014/main" id="{7D346363-5929-31CB-2D57-F0A90FC1ECD6}"/>
              </a:ext>
            </a:extLst>
          </p:cNvPr>
          <p:cNvSpPr txBox="1"/>
          <p:nvPr/>
        </p:nvSpPr>
        <p:spPr>
          <a:xfrm rot="16200000">
            <a:off x="9432926" y="4225972"/>
            <a:ext cx="738664" cy="4324187"/>
          </a:xfrm>
          <a:prstGeom prst="rect">
            <a:avLst/>
          </a:prstGeom>
        </p:spPr>
        <p:style>
          <a:lnRef idx="2">
            <a:schemeClr val="accent6"/>
          </a:lnRef>
          <a:fillRef idx="1">
            <a:schemeClr val="lt1"/>
          </a:fillRef>
          <a:effectRef idx="0">
            <a:schemeClr val="accent6"/>
          </a:effectRef>
          <a:fontRef idx="minor">
            <a:schemeClr val="dk1"/>
          </a:fontRef>
        </p:style>
        <p:txBody>
          <a:bodyPr vert="eaVert" wrap="square" rtlCol="0">
            <a:spAutoFit/>
          </a:bodyPr>
          <a:lstStyle/>
          <a:p>
            <a:pPr algn="ctr"/>
            <a:r>
              <a:rPr lang="fr-FR" b="1" dirty="0">
                <a:solidFill>
                  <a:srgbClr val="002060"/>
                </a:solidFill>
                <a:latin typeface="Garamond" panose="02020404030301010803" pitchFamily="18" charset="0"/>
              </a:rPr>
              <a:t>CdV soja, CdV maïs, </a:t>
            </a:r>
          </a:p>
          <a:p>
            <a:pPr algn="ctr"/>
            <a:r>
              <a:rPr lang="fr-FR" b="1" dirty="0">
                <a:solidFill>
                  <a:srgbClr val="002060"/>
                </a:solidFill>
                <a:latin typeface="Garamond" panose="02020404030301010803" pitchFamily="18" charset="0"/>
              </a:rPr>
              <a:t>Cdv riz, CdV manioc, … </a:t>
            </a:r>
          </a:p>
        </p:txBody>
      </p:sp>
      <p:sp>
        <p:nvSpPr>
          <p:cNvPr id="22" name="Flèche : bas 21">
            <a:extLst>
              <a:ext uri="{FF2B5EF4-FFF2-40B4-BE49-F238E27FC236}">
                <a16:creationId xmlns:a16="http://schemas.microsoft.com/office/drawing/2014/main" id="{D6D432B6-6FD1-2724-D530-0577B2465267}"/>
              </a:ext>
            </a:extLst>
          </p:cNvPr>
          <p:cNvSpPr/>
          <p:nvPr/>
        </p:nvSpPr>
        <p:spPr>
          <a:xfrm>
            <a:off x="9357201" y="5740399"/>
            <a:ext cx="648929" cy="278333"/>
          </a:xfrm>
          <a:prstGeom prst="downArrow">
            <a:avLst>
              <a:gd name="adj1" fmla="val 50000"/>
              <a:gd name="adj2" fmla="val 42872"/>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sp>
        <p:nvSpPr>
          <p:cNvPr id="23" name="Flèche : bas 22">
            <a:extLst>
              <a:ext uri="{FF2B5EF4-FFF2-40B4-BE49-F238E27FC236}">
                <a16:creationId xmlns:a16="http://schemas.microsoft.com/office/drawing/2014/main" id="{AB264F9D-FCCF-BEEB-4A92-55705CBCBDA7}"/>
              </a:ext>
            </a:extLst>
          </p:cNvPr>
          <p:cNvSpPr/>
          <p:nvPr/>
        </p:nvSpPr>
        <p:spPr>
          <a:xfrm>
            <a:off x="9347597" y="1932891"/>
            <a:ext cx="648929" cy="290071"/>
          </a:xfrm>
          <a:prstGeom prst="downArrow">
            <a:avLst>
              <a:gd name="adj1" fmla="val 50000"/>
              <a:gd name="adj2" fmla="val 42872"/>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pic>
        <p:nvPicPr>
          <p:cNvPr id="24" name="Image 23" descr="C:\Users\LENOVO\Desktop\Supports Forum\PROGRAMME MAV-02.png">
            <a:extLst>
              <a:ext uri="{FF2B5EF4-FFF2-40B4-BE49-F238E27FC236}">
                <a16:creationId xmlns:a16="http://schemas.microsoft.com/office/drawing/2014/main" id="{8F68BC3E-1B30-C31B-8AC0-CBCCC65C88FB}"/>
              </a:ext>
            </a:extLst>
          </p:cNvPr>
          <p:cNvPicPr/>
          <p:nvPr/>
        </p:nvPicPr>
        <p:blipFill rotWithShape="1">
          <a:blip r:embed="rId3" cstate="print">
            <a:extLst>
              <a:ext uri="{28A0092B-C50C-407E-A947-70E740481C1C}">
                <a14:useLocalDpi xmlns:a14="http://schemas.microsoft.com/office/drawing/2010/main" val="0"/>
              </a:ext>
            </a:extLst>
          </a:blip>
          <a:srcRect b="75565"/>
          <a:stretch>
            <a:fillRect/>
          </a:stretch>
        </p:blipFill>
        <p:spPr bwMode="auto">
          <a:xfrm>
            <a:off x="10529454" y="49316"/>
            <a:ext cx="1662546" cy="623454"/>
          </a:xfrm>
          <a:prstGeom prst="rect">
            <a:avLst/>
          </a:prstGeom>
          <a:noFill/>
          <a:ln>
            <a:noFill/>
          </a:ln>
        </p:spPr>
      </p:pic>
    </p:spTree>
    <p:extLst>
      <p:ext uri="{BB962C8B-B14F-4D97-AF65-F5344CB8AC3E}">
        <p14:creationId xmlns:p14="http://schemas.microsoft.com/office/powerpoint/2010/main" val="2722738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863B469-B50D-4400-893B-1D19E7B9B2C3}"/>
              </a:ext>
            </a:extLst>
          </p:cNvPr>
          <p:cNvSpPr txBox="1"/>
          <p:nvPr/>
        </p:nvSpPr>
        <p:spPr>
          <a:xfrm>
            <a:off x="358009" y="77326"/>
            <a:ext cx="11641394" cy="523220"/>
          </a:xfrm>
          <a:prstGeom prst="rect">
            <a:avLst/>
          </a:prstGeom>
          <a:noFill/>
        </p:spPr>
        <p:txBody>
          <a:bodyPr wrap="square">
            <a:spAutoFit/>
          </a:bodyPr>
          <a:lstStyle/>
          <a:p>
            <a:r>
              <a:rPr lang="fr-FR" sz="2800" b="1" dirty="0">
                <a:solidFill>
                  <a:srgbClr val="00B050"/>
                </a:solidFill>
                <a:latin typeface="Garamond" panose="02020404030301010803" pitchFamily="18" charset="0"/>
              </a:rPr>
              <a:t>2. Principales cultures impliquées dans la fabrication de l’aliment </a:t>
            </a:r>
          </a:p>
        </p:txBody>
      </p:sp>
      <p:pic>
        <p:nvPicPr>
          <p:cNvPr id="6" name="Image 5">
            <a:extLst>
              <a:ext uri="{FF2B5EF4-FFF2-40B4-BE49-F238E27FC236}">
                <a16:creationId xmlns:a16="http://schemas.microsoft.com/office/drawing/2014/main" id="{E3116FCC-E2D1-BAAE-8BDD-F8BED7EAA737}"/>
              </a:ext>
            </a:extLst>
          </p:cNvPr>
          <p:cNvPicPr>
            <a:picLocks noChangeAspect="1"/>
          </p:cNvPicPr>
          <p:nvPr/>
        </p:nvPicPr>
        <p:blipFill>
          <a:blip r:embed="rId2"/>
          <a:stretch>
            <a:fillRect/>
          </a:stretch>
        </p:blipFill>
        <p:spPr>
          <a:xfrm>
            <a:off x="157548" y="3740903"/>
            <a:ext cx="2370611" cy="2519590"/>
          </a:xfrm>
          <a:prstGeom prst="rect">
            <a:avLst/>
          </a:prstGeom>
        </p:spPr>
      </p:pic>
      <p:sp>
        <p:nvSpPr>
          <p:cNvPr id="7" name="ZoneTexte 6">
            <a:extLst>
              <a:ext uri="{FF2B5EF4-FFF2-40B4-BE49-F238E27FC236}">
                <a16:creationId xmlns:a16="http://schemas.microsoft.com/office/drawing/2014/main" id="{EDA306AC-27F7-219D-8449-C1F1CE991EE0}"/>
              </a:ext>
            </a:extLst>
          </p:cNvPr>
          <p:cNvSpPr txBox="1"/>
          <p:nvPr/>
        </p:nvSpPr>
        <p:spPr>
          <a:xfrm>
            <a:off x="68827" y="6260492"/>
            <a:ext cx="2577980" cy="584775"/>
          </a:xfrm>
          <a:prstGeom prst="rect">
            <a:avLst/>
          </a:prstGeom>
          <a:noFill/>
        </p:spPr>
        <p:txBody>
          <a:bodyPr wrap="square" rtlCol="0">
            <a:spAutoFit/>
          </a:bodyPr>
          <a:lstStyle/>
          <a:p>
            <a:pPr algn="ctr"/>
            <a:r>
              <a:rPr lang="fr-FR" sz="1600" i="1" dirty="0">
                <a:solidFill>
                  <a:srgbClr val="002060"/>
                </a:solidFill>
                <a:latin typeface="Garamond" panose="02020404030301010803" pitchFamily="18" charset="0"/>
              </a:rPr>
              <a:t>Champ semencier de </a:t>
            </a:r>
            <a:r>
              <a:rPr lang="fr-FR" sz="1600" b="1" i="1" dirty="0">
                <a:solidFill>
                  <a:srgbClr val="002060"/>
                </a:solidFill>
                <a:latin typeface="Garamond" panose="02020404030301010803" pitchFamily="18" charset="0"/>
              </a:rPr>
              <a:t>soja,</a:t>
            </a:r>
            <a:r>
              <a:rPr lang="fr-FR" sz="1600" i="1" dirty="0">
                <a:solidFill>
                  <a:srgbClr val="002060"/>
                </a:solidFill>
                <a:latin typeface="Garamond" panose="02020404030301010803" pitchFamily="18" charset="0"/>
              </a:rPr>
              <a:t> semence de </a:t>
            </a:r>
            <a:r>
              <a:rPr lang="fr-FR" sz="1600" b="1" i="1" dirty="0">
                <a:solidFill>
                  <a:srgbClr val="002060"/>
                </a:solidFill>
                <a:latin typeface="Garamond" panose="02020404030301010803" pitchFamily="18" charset="0"/>
              </a:rPr>
              <a:t>prébase</a:t>
            </a:r>
            <a:r>
              <a:rPr lang="fr-FR" sz="1600" i="1" dirty="0">
                <a:solidFill>
                  <a:srgbClr val="002060"/>
                </a:solidFill>
                <a:latin typeface="Garamond" panose="02020404030301010803" pitchFamily="18" charset="0"/>
              </a:rPr>
              <a:t> - variété Impérial </a:t>
            </a:r>
          </a:p>
        </p:txBody>
      </p:sp>
      <p:pic>
        <p:nvPicPr>
          <p:cNvPr id="11" name="Image 10">
            <a:extLst>
              <a:ext uri="{FF2B5EF4-FFF2-40B4-BE49-F238E27FC236}">
                <a16:creationId xmlns:a16="http://schemas.microsoft.com/office/drawing/2014/main" id="{8C4F31F2-143D-FCB4-B9AF-9067A3D4CD26}"/>
              </a:ext>
            </a:extLst>
          </p:cNvPr>
          <p:cNvPicPr>
            <a:picLocks noChangeAspect="1"/>
          </p:cNvPicPr>
          <p:nvPr/>
        </p:nvPicPr>
        <p:blipFill>
          <a:blip r:embed="rId3" cstate="print"/>
          <a:srcRect/>
          <a:stretch>
            <a:fillRect/>
          </a:stretch>
        </p:blipFill>
        <p:spPr bwMode="auto">
          <a:xfrm>
            <a:off x="2553183" y="3740903"/>
            <a:ext cx="2577980" cy="2536720"/>
          </a:xfrm>
          <a:prstGeom prst="rect">
            <a:avLst/>
          </a:prstGeom>
          <a:noFill/>
          <a:ln>
            <a:noFill/>
          </a:ln>
        </p:spPr>
      </p:pic>
      <p:sp>
        <p:nvSpPr>
          <p:cNvPr id="12" name="ZoneTexte 9">
            <a:extLst>
              <a:ext uri="{FF2B5EF4-FFF2-40B4-BE49-F238E27FC236}">
                <a16:creationId xmlns:a16="http://schemas.microsoft.com/office/drawing/2014/main" id="{ACE8D01D-4966-875F-D1EC-BDB48C8323FC}"/>
              </a:ext>
            </a:extLst>
          </p:cNvPr>
          <p:cNvSpPr txBox="1"/>
          <p:nvPr/>
        </p:nvSpPr>
        <p:spPr>
          <a:xfrm>
            <a:off x="2528159" y="6208650"/>
            <a:ext cx="2632719" cy="584775"/>
          </a:xfrm>
          <a:prstGeom prst="rect">
            <a:avLst/>
          </a:prstGeom>
          <a:noFill/>
        </p:spPr>
        <p:txBody>
          <a:bodyPr wrap="square" rtlCol="0">
            <a:spAutoFit/>
          </a:bodyPr>
          <a:lst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a:lstStyle>
          <a:p>
            <a:pPr algn="ctr"/>
            <a:r>
              <a:rPr lang="fr-FR" sz="1600" i="1" dirty="0">
                <a:solidFill>
                  <a:srgbClr val="002060"/>
                </a:solidFill>
                <a:latin typeface="Garamond" panose="02020404030301010803" pitchFamily="18" charset="0"/>
              </a:rPr>
              <a:t>Semence commerciale de catégorie </a:t>
            </a:r>
            <a:r>
              <a:rPr lang="fr-FR" sz="1600" b="1" i="1" dirty="0">
                <a:solidFill>
                  <a:srgbClr val="002060"/>
                </a:solidFill>
                <a:latin typeface="Garamond" panose="02020404030301010803" pitchFamily="18" charset="0"/>
              </a:rPr>
              <a:t>R</a:t>
            </a:r>
            <a:r>
              <a:rPr lang="fr-FR" sz="1600" b="1" i="1" baseline="-25000" dirty="0">
                <a:solidFill>
                  <a:srgbClr val="002060"/>
                </a:solidFill>
                <a:latin typeface="Garamond" panose="02020404030301010803" pitchFamily="18" charset="0"/>
              </a:rPr>
              <a:t>2</a:t>
            </a:r>
            <a:r>
              <a:rPr lang="fr-FR" sz="1600" i="1" dirty="0">
                <a:solidFill>
                  <a:srgbClr val="002060"/>
                </a:solidFill>
                <a:latin typeface="Garamond" panose="02020404030301010803" pitchFamily="18" charset="0"/>
              </a:rPr>
              <a:t> de </a:t>
            </a:r>
            <a:r>
              <a:rPr lang="fr-FR" sz="1600" b="1" i="1" dirty="0">
                <a:solidFill>
                  <a:srgbClr val="002060"/>
                </a:solidFill>
                <a:latin typeface="Garamond" panose="02020404030301010803" pitchFamily="18" charset="0"/>
              </a:rPr>
              <a:t>maïs</a:t>
            </a:r>
            <a:r>
              <a:rPr lang="fr-FR" sz="1600" i="1" dirty="0">
                <a:solidFill>
                  <a:srgbClr val="002060"/>
                </a:solidFill>
                <a:latin typeface="Garamond" panose="02020404030301010803" pitchFamily="18" charset="0"/>
              </a:rPr>
              <a:t>, variété Mus 1</a:t>
            </a:r>
          </a:p>
        </p:txBody>
      </p:sp>
      <p:sp>
        <p:nvSpPr>
          <p:cNvPr id="18" name="ZoneTexte 17">
            <a:extLst>
              <a:ext uri="{FF2B5EF4-FFF2-40B4-BE49-F238E27FC236}">
                <a16:creationId xmlns:a16="http://schemas.microsoft.com/office/drawing/2014/main" id="{D7198C0E-98B1-C225-7307-A98BCF0FA162}"/>
              </a:ext>
            </a:extLst>
          </p:cNvPr>
          <p:cNvSpPr txBox="1"/>
          <p:nvPr/>
        </p:nvSpPr>
        <p:spPr>
          <a:xfrm>
            <a:off x="124465" y="597508"/>
            <a:ext cx="11943070" cy="3091552"/>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lnSpc>
                <a:spcPct val="150000"/>
              </a:lnSpc>
              <a:buFont typeface="Wingdings" panose="05000000000000000000" pitchFamily="2" charset="2"/>
              <a:buChar char="§"/>
            </a:pPr>
            <a:r>
              <a:rPr lang="fr-FR" sz="2200" b="0" i="0" dirty="0">
                <a:solidFill>
                  <a:srgbClr val="002060"/>
                </a:solidFill>
                <a:effectLst/>
                <a:latin typeface="Garamond" panose="02020404030301010803" pitchFamily="18" charset="0"/>
              </a:rPr>
              <a:t>Les céréales : </a:t>
            </a:r>
            <a:r>
              <a:rPr lang="fr-FR" sz="2200" b="1" i="0" dirty="0">
                <a:solidFill>
                  <a:srgbClr val="002060"/>
                </a:solidFill>
                <a:effectLst/>
                <a:latin typeface="Garamond" panose="02020404030301010803" pitchFamily="18" charset="0"/>
              </a:rPr>
              <a:t>maïs</a:t>
            </a:r>
            <a:r>
              <a:rPr lang="fr-FR" sz="2200" b="0" i="0" dirty="0">
                <a:solidFill>
                  <a:srgbClr val="002060"/>
                </a:solidFill>
                <a:effectLst/>
                <a:latin typeface="Garamond" panose="02020404030301010803" pitchFamily="18" charset="0"/>
              </a:rPr>
              <a:t> (</a:t>
            </a:r>
            <a:r>
              <a:rPr lang="fr-FR" sz="2200" b="0" i="1" dirty="0">
                <a:solidFill>
                  <a:srgbClr val="002060"/>
                </a:solidFill>
                <a:effectLst/>
                <a:latin typeface="Garamond" panose="02020404030301010803" pitchFamily="18" charset="0"/>
              </a:rPr>
              <a:t>Zea mays</a:t>
            </a:r>
            <a:r>
              <a:rPr lang="fr-FR" sz="2200" b="0" i="0" dirty="0">
                <a:solidFill>
                  <a:srgbClr val="002060"/>
                </a:solidFill>
                <a:effectLst/>
                <a:latin typeface="Garamond" panose="02020404030301010803" pitchFamily="18" charset="0"/>
              </a:rPr>
              <a:t>) et le </a:t>
            </a:r>
            <a:r>
              <a:rPr lang="fr-FR" sz="2200" b="1" i="0" dirty="0">
                <a:solidFill>
                  <a:srgbClr val="002060"/>
                </a:solidFill>
                <a:effectLst/>
                <a:latin typeface="Garamond" panose="02020404030301010803" pitchFamily="18" charset="0"/>
              </a:rPr>
              <a:t>blé</a:t>
            </a:r>
            <a:r>
              <a:rPr lang="fr-FR" sz="2200" b="0" i="0" dirty="0">
                <a:solidFill>
                  <a:srgbClr val="002060"/>
                </a:solidFill>
                <a:effectLst/>
                <a:latin typeface="Garamond" panose="02020404030301010803" pitchFamily="18" charset="0"/>
              </a:rPr>
              <a:t> (</a:t>
            </a:r>
            <a:r>
              <a:rPr lang="fr-FR" sz="2200" b="0" i="1" dirty="0">
                <a:solidFill>
                  <a:srgbClr val="002060"/>
                </a:solidFill>
                <a:effectLst/>
                <a:latin typeface="Garamond" panose="02020404030301010803" pitchFamily="18" charset="0"/>
              </a:rPr>
              <a:t>Triticum</a:t>
            </a:r>
            <a:r>
              <a:rPr lang="fr-FR" sz="2200" b="0" i="0" dirty="0">
                <a:solidFill>
                  <a:srgbClr val="002060"/>
                </a:solidFill>
                <a:effectLst/>
                <a:latin typeface="Garamond" panose="02020404030301010803" pitchFamily="18" charset="0"/>
              </a:rPr>
              <a:t> spp) pour l'énergie</a:t>
            </a:r>
          </a:p>
          <a:p>
            <a:pPr marL="285750" indent="-285750">
              <a:lnSpc>
                <a:spcPct val="150000"/>
              </a:lnSpc>
              <a:buFont typeface="Wingdings" panose="05000000000000000000" pitchFamily="2" charset="2"/>
              <a:buChar char="§"/>
            </a:pPr>
            <a:r>
              <a:rPr lang="fr-FR" sz="2200" b="0" i="0" dirty="0">
                <a:solidFill>
                  <a:srgbClr val="002060"/>
                </a:solidFill>
                <a:effectLst/>
                <a:latin typeface="Garamond" panose="02020404030301010803" pitchFamily="18" charset="0"/>
              </a:rPr>
              <a:t>Les protéagineux : </a:t>
            </a:r>
            <a:r>
              <a:rPr lang="fr-FR" sz="2200" b="1" i="0" dirty="0">
                <a:solidFill>
                  <a:srgbClr val="002060"/>
                </a:solidFill>
                <a:effectLst/>
                <a:latin typeface="Garamond" panose="02020404030301010803" pitchFamily="18" charset="0"/>
              </a:rPr>
              <a:t>soja</a:t>
            </a:r>
            <a:r>
              <a:rPr lang="fr-FR" sz="2200" b="0" i="0" dirty="0">
                <a:solidFill>
                  <a:srgbClr val="002060"/>
                </a:solidFill>
                <a:effectLst/>
                <a:latin typeface="Garamond" panose="02020404030301010803" pitchFamily="18" charset="0"/>
              </a:rPr>
              <a:t> (</a:t>
            </a:r>
            <a:r>
              <a:rPr lang="fr-FR" sz="2200" b="0" i="1" dirty="0">
                <a:solidFill>
                  <a:srgbClr val="002060"/>
                </a:solidFill>
                <a:effectLst/>
                <a:latin typeface="Garamond" panose="02020404030301010803" pitchFamily="18" charset="0"/>
              </a:rPr>
              <a:t>Glycine max</a:t>
            </a:r>
            <a:r>
              <a:rPr lang="fr-FR" sz="2200" b="0" i="0" dirty="0">
                <a:solidFill>
                  <a:srgbClr val="002060"/>
                </a:solidFill>
                <a:effectLst/>
                <a:latin typeface="Garamond" panose="02020404030301010803" pitchFamily="18" charset="0"/>
              </a:rPr>
              <a:t>) pour les protéines, </a:t>
            </a:r>
          </a:p>
          <a:p>
            <a:pPr marL="285750" indent="-285750">
              <a:lnSpc>
                <a:spcPct val="150000"/>
              </a:lnSpc>
              <a:buFont typeface="Wingdings" panose="05000000000000000000" pitchFamily="2" charset="2"/>
              <a:buChar char="§"/>
            </a:pPr>
            <a:r>
              <a:rPr lang="fr-FR" sz="2200" b="0" i="0" dirty="0">
                <a:solidFill>
                  <a:srgbClr val="002060"/>
                </a:solidFill>
                <a:effectLst/>
                <a:latin typeface="Garamond" panose="02020404030301010803" pitchFamily="18" charset="0"/>
              </a:rPr>
              <a:t>Les oléagineux : </a:t>
            </a:r>
            <a:r>
              <a:rPr lang="fr-FR" sz="2200" b="1" i="0" dirty="0">
                <a:solidFill>
                  <a:srgbClr val="002060"/>
                </a:solidFill>
                <a:effectLst/>
                <a:latin typeface="Garamond" panose="02020404030301010803" pitchFamily="18" charset="0"/>
              </a:rPr>
              <a:t>tournesol</a:t>
            </a:r>
            <a:r>
              <a:rPr lang="fr-FR" sz="2200" b="0" i="0" dirty="0">
                <a:solidFill>
                  <a:srgbClr val="002060"/>
                </a:solidFill>
                <a:effectLst/>
                <a:latin typeface="Garamond" panose="02020404030301010803" pitchFamily="18" charset="0"/>
              </a:rPr>
              <a:t> (</a:t>
            </a:r>
            <a:r>
              <a:rPr lang="fr-FR" sz="2200" b="0" i="1" dirty="0">
                <a:solidFill>
                  <a:srgbClr val="002060"/>
                </a:solidFill>
                <a:effectLst/>
                <a:latin typeface="Garamond" panose="02020404030301010803" pitchFamily="18" charset="0"/>
              </a:rPr>
              <a:t>Helianthus annuus</a:t>
            </a:r>
            <a:r>
              <a:rPr lang="fr-FR" sz="2200" b="0" i="0" dirty="0">
                <a:solidFill>
                  <a:srgbClr val="002060"/>
                </a:solidFill>
                <a:effectLst/>
                <a:latin typeface="Garamond" panose="02020404030301010803" pitchFamily="18" charset="0"/>
              </a:rPr>
              <a:t>), </a:t>
            </a:r>
            <a:r>
              <a:rPr lang="fr-FR" sz="2200" b="1" i="0" dirty="0">
                <a:solidFill>
                  <a:srgbClr val="002060"/>
                </a:solidFill>
                <a:effectLst/>
                <a:latin typeface="Garamond" panose="02020404030301010803" pitchFamily="18" charset="0"/>
              </a:rPr>
              <a:t>arachide</a:t>
            </a:r>
            <a:r>
              <a:rPr lang="fr-FR" sz="2200" b="0" i="0" dirty="0">
                <a:solidFill>
                  <a:srgbClr val="002060"/>
                </a:solidFill>
                <a:effectLst/>
                <a:latin typeface="Garamond" panose="02020404030301010803" pitchFamily="18" charset="0"/>
              </a:rPr>
              <a:t> </a:t>
            </a:r>
          </a:p>
          <a:p>
            <a:pPr>
              <a:lnSpc>
                <a:spcPct val="150000"/>
              </a:lnSpc>
            </a:pPr>
            <a:r>
              <a:rPr lang="fr-FR" sz="2200" dirty="0">
                <a:solidFill>
                  <a:srgbClr val="002060"/>
                </a:solidFill>
                <a:latin typeface="Garamond" panose="02020404030301010803" pitchFamily="18" charset="0"/>
              </a:rPr>
              <a:t>    </a:t>
            </a:r>
            <a:r>
              <a:rPr lang="fr-FR" sz="2200" b="0" i="0" dirty="0">
                <a:solidFill>
                  <a:srgbClr val="002060"/>
                </a:solidFill>
                <a:effectLst/>
                <a:latin typeface="Garamond" panose="02020404030301010803" pitchFamily="18" charset="0"/>
              </a:rPr>
              <a:t>(</a:t>
            </a:r>
            <a:r>
              <a:rPr lang="fr-FR" sz="2200" b="0" i="1" dirty="0">
                <a:solidFill>
                  <a:srgbClr val="002060"/>
                </a:solidFill>
                <a:effectLst/>
                <a:latin typeface="Garamond" panose="02020404030301010803" pitchFamily="18" charset="0"/>
              </a:rPr>
              <a:t>Arachis hypogaea</a:t>
            </a:r>
            <a:r>
              <a:rPr lang="fr-FR" sz="2200" b="0" i="0" dirty="0">
                <a:solidFill>
                  <a:srgbClr val="002060"/>
                </a:solidFill>
                <a:effectLst/>
                <a:latin typeface="Garamond" panose="02020404030301010803" pitchFamily="18" charset="0"/>
              </a:rPr>
              <a:t>), </a:t>
            </a:r>
            <a:r>
              <a:rPr lang="fr-FR" sz="2200" dirty="0">
                <a:solidFill>
                  <a:srgbClr val="002060"/>
                </a:solidFill>
                <a:latin typeface="Garamond" panose="02020404030301010803" pitchFamily="18" charset="0"/>
              </a:rPr>
              <a:t>…</a:t>
            </a:r>
            <a:r>
              <a:rPr lang="fr-FR" sz="2200" b="0" i="0" dirty="0">
                <a:solidFill>
                  <a:srgbClr val="002060"/>
                </a:solidFill>
                <a:effectLst/>
                <a:latin typeface="Garamond" panose="02020404030301010803" pitchFamily="18" charset="0"/>
              </a:rPr>
              <a:t>pour les lipides et l'énergie</a:t>
            </a:r>
          </a:p>
          <a:p>
            <a:pPr marL="285750" indent="-285750">
              <a:lnSpc>
                <a:spcPct val="150000"/>
              </a:lnSpc>
              <a:buFont typeface="Wingdings" panose="05000000000000000000" pitchFamily="2" charset="2"/>
              <a:buChar char="§"/>
            </a:pPr>
            <a:r>
              <a:rPr lang="fr-FR" sz="2200" dirty="0">
                <a:solidFill>
                  <a:srgbClr val="002060"/>
                </a:solidFill>
                <a:latin typeface="Garamond" panose="02020404030301010803" pitchFamily="18" charset="0"/>
              </a:rPr>
              <a:t>Les plantes à tubercules et racines : </a:t>
            </a:r>
            <a:r>
              <a:rPr lang="fr-FR" sz="2200" b="1" i="0" dirty="0">
                <a:solidFill>
                  <a:srgbClr val="002060"/>
                </a:solidFill>
                <a:effectLst/>
                <a:latin typeface="Garamond" panose="02020404030301010803" pitchFamily="18" charset="0"/>
              </a:rPr>
              <a:t>manioc </a:t>
            </a:r>
            <a:r>
              <a:rPr lang="fr-FR" sz="2200" i="1" dirty="0">
                <a:solidFill>
                  <a:srgbClr val="002060"/>
                </a:solidFill>
                <a:effectLst/>
                <a:latin typeface="Garamond" panose="02020404030301010803" pitchFamily="18" charset="0"/>
              </a:rPr>
              <a:t>(Manihot esculenta) </a:t>
            </a:r>
            <a:r>
              <a:rPr lang="fr-FR" sz="2200" b="0" i="0" dirty="0">
                <a:solidFill>
                  <a:srgbClr val="002060"/>
                </a:solidFill>
                <a:effectLst/>
                <a:latin typeface="Garamond" panose="02020404030301010803" pitchFamily="18" charset="0"/>
              </a:rPr>
              <a:t>pour le liant</a:t>
            </a:r>
          </a:p>
          <a:p>
            <a:pPr marL="285750" indent="-285750">
              <a:lnSpc>
                <a:spcPct val="150000"/>
              </a:lnSpc>
              <a:buFont typeface="Wingdings" panose="05000000000000000000" pitchFamily="2" charset="2"/>
              <a:buChar char="§"/>
            </a:pPr>
            <a:r>
              <a:rPr lang="fr-FR" sz="2200" b="0" i="0" dirty="0">
                <a:solidFill>
                  <a:srgbClr val="002060"/>
                </a:solidFill>
                <a:effectLst/>
                <a:latin typeface="Garamond" panose="02020404030301010803" pitchFamily="18" charset="0"/>
              </a:rPr>
              <a:t>Les sous-produits agricoles : </a:t>
            </a:r>
            <a:r>
              <a:rPr lang="fr-FR" sz="2200" b="1" i="0" dirty="0">
                <a:solidFill>
                  <a:srgbClr val="002060"/>
                </a:solidFill>
                <a:effectLst/>
                <a:latin typeface="Garamond" panose="02020404030301010803" pitchFamily="18" charset="0"/>
              </a:rPr>
              <a:t>son de maïs </a:t>
            </a:r>
            <a:r>
              <a:rPr lang="fr-FR" sz="2200" b="0" i="0" dirty="0">
                <a:solidFill>
                  <a:srgbClr val="002060"/>
                </a:solidFill>
                <a:effectLst/>
                <a:latin typeface="Garamond" panose="02020404030301010803" pitchFamily="18" charset="0"/>
              </a:rPr>
              <a:t>ou </a:t>
            </a:r>
            <a:r>
              <a:rPr lang="fr-FR" sz="2200" b="1" i="0" dirty="0">
                <a:solidFill>
                  <a:srgbClr val="002060"/>
                </a:solidFill>
                <a:effectLst/>
                <a:latin typeface="Garamond" panose="02020404030301010803" pitchFamily="18" charset="0"/>
              </a:rPr>
              <a:t>son de riz </a:t>
            </a:r>
            <a:r>
              <a:rPr lang="fr-FR" sz="2200" i="0" dirty="0">
                <a:solidFill>
                  <a:srgbClr val="002060"/>
                </a:solidFill>
                <a:effectLst/>
                <a:latin typeface="Garamond" panose="02020404030301010803" pitchFamily="18" charset="0"/>
              </a:rPr>
              <a:t>(</a:t>
            </a:r>
            <a:r>
              <a:rPr lang="fr-FR" sz="2200" i="1" dirty="0">
                <a:solidFill>
                  <a:srgbClr val="002060"/>
                </a:solidFill>
                <a:effectLst/>
                <a:latin typeface="Garamond" panose="02020404030301010803" pitchFamily="18" charset="0"/>
              </a:rPr>
              <a:t>Oryza sativa</a:t>
            </a:r>
            <a:r>
              <a:rPr lang="fr-FR" sz="2200" i="0" dirty="0">
                <a:solidFill>
                  <a:srgbClr val="002060"/>
                </a:solidFill>
                <a:effectLst/>
                <a:latin typeface="Garamond" panose="02020404030301010803" pitchFamily="18" charset="0"/>
              </a:rPr>
              <a:t>)</a:t>
            </a:r>
            <a:r>
              <a:rPr lang="fr-FR" sz="2200" b="1" i="0" dirty="0">
                <a:solidFill>
                  <a:srgbClr val="002060"/>
                </a:solidFill>
                <a:effectLst/>
                <a:latin typeface="Garamond" panose="02020404030301010803" pitchFamily="18" charset="0"/>
              </a:rPr>
              <a:t> </a:t>
            </a:r>
            <a:r>
              <a:rPr lang="fr-FR" sz="2200" b="0" i="0" dirty="0">
                <a:solidFill>
                  <a:srgbClr val="002060"/>
                </a:solidFill>
                <a:effectLst/>
                <a:latin typeface="Garamond" panose="02020404030301010803" pitchFamily="18" charset="0"/>
              </a:rPr>
              <a:t>pour les fibres et vitamines </a:t>
            </a:r>
            <a:endParaRPr lang="fr-FR" sz="2200" dirty="0">
              <a:solidFill>
                <a:srgbClr val="002060"/>
              </a:solidFill>
              <a:latin typeface="Garamond" panose="02020404030301010803" pitchFamily="18" charset="0"/>
            </a:endParaRPr>
          </a:p>
        </p:txBody>
      </p:sp>
      <p:pic>
        <p:nvPicPr>
          <p:cNvPr id="19" name="Image 18">
            <a:extLst>
              <a:ext uri="{FF2B5EF4-FFF2-40B4-BE49-F238E27FC236}">
                <a16:creationId xmlns:a16="http://schemas.microsoft.com/office/drawing/2014/main" id="{9DA825CA-7A28-4DB2-6212-482EFCFD0366}"/>
              </a:ext>
            </a:extLst>
          </p:cNvPr>
          <p:cNvPicPr>
            <a:picLocks noChangeAspect="1"/>
          </p:cNvPicPr>
          <p:nvPr/>
        </p:nvPicPr>
        <p:blipFill>
          <a:blip r:embed="rId4"/>
          <a:stretch>
            <a:fillRect/>
          </a:stretch>
        </p:blipFill>
        <p:spPr>
          <a:xfrm>
            <a:off x="5185902" y="3740903"/>
            <a:ext cx="2430207" cy="2536719"/>
          </a:xfrm>
          <a:prstGeom prst="rect">
            <a:avLst/>
          </a:prstGeom>
        </p:spPr>
      </p:pic>
      <p:sp>
        <p:nvSpPr>
          <p:cNvPr id="20" name="ZoneTexte 9">
            <a:extLst>
              <a:ext uri="{FF2B5EF4-FFF2-40B4-BE49-F238E27FC236}">
                <a16:creationId xmlns:a16="http://schemas.microsoft.com/office/drawing/2014/main" id="{082DAD43-35B6-6652-D414-055219D0EFC9}"/>
              </a:ext>
            </a:extLst>
          </p:cNvPr>
          <p:cNvSpPr txBox="1"/>
          <p:nvPr/>
        </p:nvSpPr>
        <p:spPr>
          <a:xfrm>
            <a:off x="5200756" y="6188320"/>
            <a:ext cx="2415353" cy="584775"/>
          </a:xfrm>
          <a:prstGeom prst="rect">
            <a:avLst/>
          </a:prstGeom>
          <a:noFill/>
        </p:spPr>
        <p:txBody>
          <a:bodyPr wrap="square" rtlCol="0">
            <a:spAutoFit/>
          </a:bodyPr>
          <a:lst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a:lstStyle>
          <a:p>
            <a:pPr algn="ctr"/>
            <a:r>
              <a:rPr lang="fr-FR" sz="1600" i="1" dirty="0">
                <a:solidFill>
                  <a:srgbClr val="002060"/>
                </a:solidFill>
                <a:latin typeface="Garamond" panose="02020404030301010803" pitchFamily="18" charset="0"/>
              </a:rPr>
              <a:t>Champ semencier d’</a:t>
            </a:r>
            <a:r>
              <a:rPr lang="fr-FR" sz="1600" b="1" i="1" dirty="0">
                <a:solidFill>
                  <a:srgbClr val="002060"/>
                </a:solidFill>
                <a:latin typeface="Garamond" panose="02020404030301010803" pitchFamily="18" charset="0"/>
              </a:rPr>
              <a:t>arachide</a:t>
            </a:r>
            <a:r>
              <a:rPr lang="fr-FR" sz="1600" i="1" dirty="0">
                <a:solidFill>
                  <a:srgbClr val="002060"/>
                </a:solidFill>
                <a:latin typeface="Garamond" panose="02020404030301010803" pitchFamily="18" charset="0"/>
              </a:rPr>
              <a:t>, semence de </a:t>
            </a:r>
            <a:r>
              <a:rPr lang="fr-FR" sz="1600" b="1" i="1" dirty="0">
                <a:solidFill>
                  <a:srgbClr val="002060"/>
                </a:solidFill>
                <a:latin typeface="Garamond" panose="02020404030301010803" pitchFamily="18" charset="0"/>
              </a:rPr>
              <a:t>base</a:t>
            </a:r>
            <a:r>
              <a:rPr lang="fr-FR" sz="1600" i="1" dirty="0">
                <a:solidFill>
                  <a:srgbClr val="002060"/>
                </a:solidFill>
                <a:latin typeface="Garamond" panose="02020404030301010803" pitchFamily="18" charset="0"/>
              </a:rPr>
              <a:t>, variété JL24</a:t>
            </a:r>
          </a:p>
        </p:txBody>
      </p:sp>
      <p:pic>
        <p:nvPicPr>
          <p:cNvPr id="21" name="Image 20">
            <a:extLst>
              <a:ext uri="{FF2B5EF4-FFF2-40B4-BE49-F238E27FC236}">
                <a16:creationId xmlns:a16="http://schemas.microsoft.com/office/drawing/2014/main" id="{248AEF9A-96DD-3AD8-75F6-6318AC5B13A9}"/>
              </a:ext>
            </a:extLst>
          </p:cNvPr>
          <p:cNvPicPr>
            <a:picLocks noChangeAspect="1"/>
          </p:cNvPicPr>
          <p:nvPr/>
        </p:nvPicPr>
        <p:blipFill>
          <a:blip r:embed="rId5"/>
          <a:srcRect t="41733"/>
          <a:stretch>
            <a:fillRect/>
          </a:stretch>
        </p:blipFill>
        <p:spPr>
          <a:xfrm>
            <a:off x="10097729" y="629707"/>
            <a:ext cx="2025445" cy="1699182"/>
          </a:xfrm>
          <a:prstGeom prst="rect">
            <a:avLst/>
          </a:prstGeom>
        </p:spPr>
      </p:pic>
      <p:sp>
        <p:nvSpPr>
          <p:cNvPr id="23" name="ZoneTexte 22">
            <a:extLst>
              <a:ext uri="{FF2B5EF4-FFF2-40B4-BE49-F238E27FC236}">
                <a16:creationId xmlns:a16="http://schemas.microsoft.com/office/drawing/2014/main" id="{6647F87E-BE47-6CEE-EC3E-B46F584C7DB4}"/>
              </a:ext>
            </a:extLst>
          </p:cNvPr>
          <p:cNvSpPr txBox="1"/>
          <p:nvPr/>
        </p:nvSpPr>
        <p:spPr>
          <a:xfrm>
            <a:off x="10097729" y="2290501"/>
            <a:ext cx="1986851" cy="584775"/>
          </a:xfrm>
          <a:prstGeom prst="rect">
            <a:avLst/>
          </a:prstGeom>
          <a:noFill/>
        </p:spPr>
        <p:txBody>
          <a:bodyPr wrap="square" rtlCol="0">
            <a:spAutoFit/>
          </a:bodyPr>
          <a:lstStyle/>
          <a:p>
            <a:pPr algn="ctr"/>
            <a:r>
              <a:rPr lang="fr-FR" sz="1600" i="1" dirty="0">
                <a:solidFill>
                  <a:srgbClr val="002060"/>
                </a:solidFill>
                <a:latin typeface="Garamond" panose="02020404030301010803" pitchFamily="18" charset="0"/>
              </a:rPr>
              <a:t>semence de </a:t>
            </a:r>
            <a:r>
              <a:rPr lang="fr-FR" sz="1600" b="1" i="1" dirty="0">
                <a:solidFill>
                  <a:srgbClr val="002060"/>
                </a:solidFill>
                <a:latin typeface="Garamond" panose="02020404030301010803" pitchFamily="18" charset="0"/>
              </a:rPr>
              <a:t>prébase</a:t>
            </a:r>
            <a:r>
              <a:rPr lang="fr-FR" sz="1600" i="1" dirty="0">
                <a:solidFill>
                  <a:srgbClr val="002060"/>
                </a:solidFill>
                <a:latin typeface="Garamond" panose="02020404030301010803" pitchFamily="18" charset="0"/>
              </a:rPr>
              <a:t> de mais - variété Samaru</a:t>
            </a:r>
          </a:p>
        </p:txBody>
      </p:sp>
      <p:sp>
        <p:nvSpPr>
          <p:cNvPr id="24" name="AutoShape 2">
            <a:extLst>
              <a:ext uri="{FF2B5EF4-FFF2-40B4-BE49-F238E27FC236}">
                <a16:creationId xmlns:a16="http://schemas.microsoft.com/office/drawing/2014/main" id="{98531588-BF86-571A-CCDE-60C98BA9BA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5" name="Image 24">
            <a:extLst>
              <a:ext uri="{FF2B5EF4-FFF2-40B4-BE49-F238E27FC236}">
                <a16:creationId xmlns:a16="http://schemas.microsoft.com/office/drawing/2014/main" id="{40B41BE4-E505-CDAF-3FFA-01523DC4936E}"/>
              </a:ext>
            </a:extLst>
          </p:cNvPr>
          <p:cNvPicPr>
            <a:picLocks noChangeAspect="1"/>
          </p:cNvPicPr>
          <p:nvPr/>
        </p:nvPicPr>
        <p:blipFill>
          <a:blip r:embed="rId6"/>
          <a:srcRect t="39570"/>
          <a:stretch>
            <a:fillRect/>
          </a:stretch>
        </p:blipFill>
        <p:spPr>
          <a:xfrm>
            <a:off x="7655987" y="3740903"/>
            <a:ext cx="2276001" cy="2504521"/>
          </a:xfrm>
          <a:prstGeom prst="rect">
            <a:avLst/>
          </a:prstGeom>
        </p:spPr>
      </p:pic>
      <p:sp>
        <p:nvSpPr>
          <p:cNvPr id="28" name="ZoneTexte 9">
            <a:extLst>
              <a:ext uri="{FF2B5EF4-FFF2-40B4-BE49-F238E27FC236}">
                <a16:creationId xmlns:a16="http://schemas.microsoft.com/office/drawing/2014/main" id="{18B11284-F1A8-E6E4-4803-B04B0CF2CF8B}"/>
              </a:ext>
            </a:extLst>
          </p:cNvPr>
          <p:cNvSpPr txBox="1"/>
          <p:nvPr/>
        </p:nvSpPr>
        <p:spPr>
          <a:xfrm>
            <a:off x="7516635" y="6206508"/>
            <a:ext cx="2430207" cy="584775"/>
          </a:xfrm>
          <a:prstGeom prst="rect">
            <a:avLst/>
          </a:prstGeom>
          <a:noFill/>
        </p:spPr>
        <p:txBody>
          <a:bodyPr wrap="square" rtlCol="0">
            <a:spAutoFit/>
          </a:bodyPr>
          <a:lst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a:lstStyle>
          <a:p>
            <a:pPr algn="ctr"/>
            <a:r>
              <a:rPr lang="fr-FR" sz="1600" i="1" dirty="0">
                <a:solidFill>
                  <a:srgbClr val="002060"/>
                </a:solidFill>
                <a:latin typeface="Garamond" panose="02020404030301010803" pitchFamily="18" charset="0"/>
              </a:rPr>
              <a:t>Boutures de deuxième génération de </a:t>
            </a:r>
            <a:r>
              <a:rPr lang="fr-FR" sz="1600" b="1" i="1" dirty="0">
                <a:solidFill>
                  <a:srgbClr val="002060"/>
                </a:solidFill>
                <a:latin typeface="Garamond" panose="02020404030301010803" pitchFamily="18" charset="0"/>
              </a:rPr>
              <a:t>manioc</a:t>
            </a:r>
            <a:r>
              <a:rPr lang="fr-FR" sz="1600" i="1" dirty="0">
                <a:solidFill>
                  <a:srgbClr val="002060"/>
                </a:solidFill>
                <a:latin typeface="Garamond" panose="02020404030301010803" pitchFamily="18" charset="0"/>
              </a:rPr>
              <a:t>, variété Mbankana   </a:t>
            </a:r>
          </a:p>
        </p:txBody>
      </p:sp>
      <p:pic>
        <p:nvPicPr>
          <p:cNvPr id="29" name="Image 28">
            <a:extLst>
              <a:ext uri="{FF2B5EF4-FFF2-40B4-BE49-F238E27FC236}">
                <a16:creationId xmlns:a16="http://schemas.microsoft.com/office/drawing/2014/main" id="{7A3FF1C6-7920-5EDF-CBFD-6975A2B91F6A}"/>
              </a:ext>
            </a:extLst>
          </p:cNvPr>
          <p:cNvPicPr>
            <a:picLocks noChangeAspect="1"/>
          </p:cNvPicPr>
          <p:nvPr/>
        </p:nvPicPr>
        <p:blipFill>
          <a:blip r:embed="rId7"/>
          <a:stretch>
            <a:fillRect/>
          </a:stretch>
        </p:blipFill>
        <p:spPr>
          <a:xfrm>
            <a:off x="8076273" y="629707"/>
            <a:ext cx="1953324" cy="1707497"/>
          </a:xfrm>
          <a:prstGeom prst="rect">
            <a:avLst/>
          </a:prstGeom>
        </p:spPr>
      </p:pic>
      <p:sp>
        <p:nvSpPr>
          <p:cNvPr id="30" name="ZoneTexte 9">
            <a:extLst>
              <a:ext uri="{FF2B5EF4-FFF2-40B4-BE49-F238E27FC236}">
                <a16:creationId xmlns:a16="http://schemas.microsoft.com/office/drawing/2014/main" id="{AAB550C2-0C42-9D9B-C59D-3273CCC0A0AA}"/>
              </a:ext>
            </a:extLst>
          </p:cNvPr>
          <p:cNvSpPr txBox="1"/>
          <p:nvPr/>
        </p:nvSpPr>
        <p:spPr>
          <a:xfrm>
            <a:off x="7969547" y="2276771"/>
            <a:ext cx="2166776" cy="523220"/>
          </a:xfrm>
          <a:prstGeom prst="rect">
            <a:avLst/>
          </a:prstGeom>
          <a:noFill/>
        </p:spPr>
        <p:txBody>
          <a:bodyPr wrap="square" rtlCol="0">
            <a:spAutoFit/>
          </a:bodyPr>
          <a:lst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a:lstStyle>
          <a:p>
            <a:pPr algn="ctr"/>
            <a:r>
              <a:rPr lang="fr-FR" sz="1400" i="1" dirty="0">
                <a:solidFill>
                  <a:srgbClr val="002060"/>
                </a:solidFill>
                <a:latin typeface="Garamond" panose="02020404030301010803" pitchFamily="18" charset="0"/>
              </a:rPr>
              <a:t>Semence commerciale de catégorie </a:t>
            </a:r>
            <a:r>
              <a:rPr lang="fr-FR" sz="1400" b="1" i="1" dirty="0">
                <a:solidFill>
                  <a:srgbClr val="002060"/>
                </a:solidFill>
                <a:latin typeface="Garamond" panose="02020404030301010803" pitchFamily="18" charset="0"/>
              </a:rPr>
              <a:t>R</a:t>
            </a:r>
            <a:r>
              <a:rPr lang="fr-FR" sz="1400" b="1" i="1" baseline="-25000" dirty="0">
                <a:solidFill>
                  <a:srgbClr val="002060"/>
                </a:solidFill>
                <a:latin typeface="Garamond" panose="02020404030301010803" pitchFamily="18" charset="0"/>
              </a:rPr>
              <a:t>2</a:t>
            </a:r>
            <a:r>
              <a:rPr lang="fr-FR" sz="1400" b="1" i="1" dirty="0">
                <a:solidFill>
                  <a:srgbClr val="002060"/>
                </a:solidFill>
                <a:latin typeface="Garamond" panose="02020404030301010803" pitchFamily="18" charset="0"/>
              </a:rPr>
              <a:t> </a:t>
            </a:r>
            <a:r>
              <a:rPr lang="fr-FR" sz="1400" i="1" dirty="0">
                <a:solidFill>
                  <a:srgbClr val="002060"/>
                </a:solidFill>
                <a:latin typeface="Garamond" panose="02020404030301010803" pitchFamily="18" charset="0"/>
              </a:rPr>
              <a:t>de </a:t>
            </a:r>
            <a:r>
              <a:rPr lang="fr-FR" sz="1400" b="1" i="1" dirty="0">
                <a:solidFill>
                  <a:srgbClr val="002060"/>
                </a:solidFill>
                <a:latin typeface="Garamond" panose="02020404030301010803" pitchFamily="18" charset="0"/>
              </a:rPr>
              <a:t>soja</a:t>
            </a:r>
            <a:r>
              <a:rPr lang="fr-FR" sz="1400" i="1" dirty="0">
                <a:solidFill>
                  <a:srgbClr val="002060"/>
                </a:solidFill>
                <a:latin typeface="Garamond" panose="02020404030301010803" pitchFamily="18" charset="0"/>
              </a:rPr>
              <a:t>, variété Imperial</a:t>
            </a:r>
          </a:p>
        </p:txBody>
      </p:sp>
      <p:pic>
        <p:nvPicPr>
          <p:cNvPr id="31" name="Image 30">
            <a:extLst>
              <a:ext uri="{FF2B5EF4-FFF2-40B4-BE49-F238E27FC236}">
                <a16:creationId xmlns:a16="http://schemas.microsoft.com/office/drawing/2014/main" id="{7B0D88DF-EC94-9B33-29A3-DD48A27026D5}"/>
              </a:ext>
            </a:extLst>
          </p:cNvPr>
          <p:cNvPicPr>
            <a:picLocks noChangeAspect="1"/>
          </p:cNvPicPr>
          <p:nvPr/>
        </p:nvPicPr>
        <p:blipFill>
          <a:blip r:embed="rId8"/>
          <a:stretch>
            <a:fillRect/>
          </a:stretch>
        </p:blipFill>
        <p:spPr>
          <a:xfrm>
            <a:off x="9997360" y="3721258"/>
            <a:ext cx="2125814" cy="2519590"/>
          </a:xfrm>
          <a:prstGeom prst="rect">
            <a:avLst/>
          </a:prstGeom>
        </p:spPr>
      </p:pic>
      <p:sp>
        <p:nvSpPr>
          <p:cNvPr id="32" name="ZoneTexte 9">
            <a:extLst>
              <a:ext uri="{FF2B5EF4-FFF2-40B4-BE49-F238E27FC236}">
                <a16:creationId xmlns:a16="http://schemas.microsoft.com/office/drawing/2014/main" id="{D136D36E-C277-F467-812F-4A5652EB7B43}"/>
              </a:ext>
            </a:extLst>
          </p:cNvPr>
          <p:cNvSpPr txBox="1"/>
          <p:nvPr/>
        </p:nvSpPr>
        <p:spPr>
          <a:xfrm>
            <a:off x="9845163" y="6292691"/>
            <a:ext cx="2276001" cy="584775"/>
          </a:xfrm>
          <a:prstGeom prst="rect">
            <a:avLst/>
          </a:prstGeom>
          <a:noFill/>
        </p:spPr>
        <p:txBody>
          <a:bodyPr wrap="square" rtlCol="0">
            <a:spAutoFit/>
          </a:bodyPr>
          <a:lst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a:lstStyle>
          <a:p>
            <a:pPr algn="ctr"/>
            <a:r>
              <a:rPr lang="fr-FR" sz="1600" i="1" dirty="0">
                <a:solidFill>
                  <a:srgbClr val="002060"/>
                </a:solidFill>
                <a:latin typeface="Garamond" panose="02020404030301010803" pitchFamily="18" charset="0"/>
              </a:rPr>
              <a:t>Champ semencier de </a:t>
            </a:r>
            <a:r>
              <a:rPr lang="fr-FR" sz="1600" b="1" i="1" dirty="0">
                <a:solidFill>
                  <a:srgbClr val="002060"/>
                </a:solidFill>
                <a:latin typeface="Garamond" panose="02020404030301010803" pitchFamily="18" charset="0"/>
              </a:rPr>
              <a:t>riz</a:t>
            </a:r>
            <a:r>
              <a:rPr lang="fr-FR" sz="1600" i="1" dirty="0">
                <a:solidFill>
                  <a:srgbClr val="002060"/>
                </a:solidFill>
                <a:latin typeface="Garamond" panose="02020404030301010803" pitchFamily="18" charset="0"/>
              </a:rPr>
              <a:t>, semence R</a:t>
            </a:r>
            <a:r>
              <a:rPr lang="fr-FR" sz="1600" i="1" baseline="-25000" dirty="0">
                <a:solidFill>
                  <a:srgbClr val="002060"/>
                </a:solidFill>
                <a:latin typeface="Garamond" panose="02020404030301010803" pitchFamily="18" charset="0"/>
              </a:rPr>
              <a:t>1</a:t>
            </a:r>
            <a:r>
              <a:rPr lang="fr-FR" sz="1600" i="1" dirty="0">
                <a:solidFill>
                  <a:srgbClr val="002060"/>
                </a:solidFill>
                <a:latin typeface="Garamond" panose="02020404030301010803" pitchFamily="18" charset="0"/>
              </a:rPr>
              <a:t> variété Orilyx 6 </a:t>
            </a:r>
          </a:p>
        </p:txBody>
      </p:sp>
      <p:pic>
        <p:nvPicPr>
          <p:cNvPr id="33" name="Image 32" descr="C:\Users\LENOVO\Desktop\Supports Forum\PROGRAMME MAV-02.png">
            <a:extLst>
              <a:ext uri="{FF2B5EF4-FFF2-40B4-BE49-F238E27FC236}">
                <a16:creationId xmlns:a16="http://schemas.microsoft.com/office/drawing/2014/main" id="{B30D7F0F-E743-42A8-728C-1A145C37633B}"/>
              </a:ext>
            </a:extLst>
          </p:cNvPr>
          <p:cNvPicPr/>
          <p:nvPr/>
        </p:nvPicPr>
        <p:blipFill rotWithShape="1">
          <a:blip r:embed="rId9" cstate="print">
            <a:extLst>
              <a:ext uri="{28A0092B-C50C-407E-A947-70E740481C1C}">
                <a14:useLocalDpi xmlns:a14="http://schemas.microsoft.com/office/drawing/2010/main" val="0"/>
              </a:ext>
            </a:extLst>
          </a:blip>
          <a:srcRect b="75565"/>
          <a:stretch>
            <a:fillRect/>
          </a:stretch>
        </p:blipFill>
        <p:spPr bwMode="auto">
          <a:xfrm>
            <a:off x="10414000" y="0"/>
            <a:ext cx="1777306" cy="576725"/>
          </a:xfrm>
          <a:prstGeom prst="rect">
            <a:avLst/>
          </a:prstGeom>
          <a:noFill/>
          <a:ln>
            <a:noFill/>
          </a:ln>
        </p:spPr>
      </p:pic>
    </p:spTree>
    <p:extLst>
      <p:ext uri="{BB962C8B-B14F-4D97-AF65-F5344CB8AC3E}">
        <p14:creationId xmlns:p14="http://schemas.microsoft.com/office/powerpoint/2010/main" val="3233143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1804</TotalTime>
  <Words>2382</Words>
  <Application>Microsoft Office PowerPoint</Application>
  <PresentationFormat>Grand écran</PresentationFormat>
  <Paragraphs>245</Paragraphs>
  <Slides>27</Slides>
  <Notes>1</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27</vt:i4>
      </vt:variant>
    </vt:vector>
  </HeadingPairs>
  <TitlesOfParts>
    <vt:vector size="44" baseType="lpstr">
      <vt:lpstr>SimSun</vt:lpstr>
      <vt:lpstr>游ゴシック</vt:lpstr>
      <vt:lpstr>Aparajita</vt:lpstr>
      <vt:lpstr>Arial</vt:lpstr>
      <vt:lpstr>Bahnschrift SemiBold SemiCondensed</vt:lpstr>
      <vt:lpstr>Calibri</vt:lpstr>
      <vt:lpstr>Calibri Light</vt:lpstr>
      <vt:lpstr>Cambria</vt:lpstr>
      <vt:lpstr>Candara</vt:lpstr>
      <vt:lpstr>Candera</vt:lpstr>
      <vt:lpstr>Franklin Gothic Medium Cond</vt:lpstr>
      <vt:lpstr>Garamond</vt:lpstr>
      <vt:lpstr>Google Sans</vt:lpstr>
      <vt:lpstr>Segoe UI</vt:lpstr>
      <vt:lpstr>Times New Roman</vt:lpstr>
      <vt:lpstr>Wingdings</vt:lpstr>
      <vt:lpstr>Thème Office</vt:lpstr>
      <vt:lpstr>Présentation PowerPoint</vt:lpstr>
      <vt:lpstr>Présentation PowerPoint</vt:lpstr>
      <vt:lpstr>Présentation PowerPoint</vt:lpstr>
      <vt:lpstr> 1. Introduction 1.1 Contexte et justification (1)  </vt:lpstr>
      <vt:lpstr> 1. Introduction  1.1 Contexte et justification (2)  </vt:lpstr>
      <vt:lpstr> 1. Introduction  1.1 Contexte et justification (3) </vt:lpstr>
      <vt:lpstr>Présentation PowerPoint</vt:lpstr>
      <vt:lpstr>Présentation PowerPoint</vt:lpstr>
      <vt:lpstr>Présentation PowerPoint</vt:lpstr>
      <vt:lpstr> Soja (Glycine max) </vt:lpstr>
      <vt:lpstr> Maïs (Zea mays) </vt:lpstr>
      <vt:lpstr> 3. Filière semencière structurée : Quelques définitions </vt:lpstr>
      <vt:lpstr> 3. Filière semencière structurée : Quelques définitions (2)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Mécanismes proposés pour la mise en œuvre d’une filière semencière structurée des principales cultures impliquées dans la fabrication des aliments bétails</vt:lpstr>
      <vt:lpstr>Direction des semences </vt:lpstr>
      <vt:lpstr>Direction des semences (2) </vt:lpstr>
      <vt:lpstr> </vt:lpstr>
      <vt:lpstr>5. Conclusion</vt:lpstr>
      <vt:lpstr>5. Conclusion (2)</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YMoukoumbi</dc:creator>
  <cp:lastModifiedBy>hp</cp:lastModifiedBy>
  <cp:revision>11</cp:revision>
  <dcterms:created xsi:type="dcterms:W3CDTF">2025-08-23T13:42:18Z</dcterms:created>
  <dcterms:modified xsi:type="dcterms:W3CDTF">2025-08-25T08:30:05Z</dcterms:modified>
</cp:coreProperties>
</file>